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4"/>
  </p:notesMasterIdLst>
  <p:sldIdLst>
    <p:sldId id="276" r:id="rId2"/>
    <p:sldId id="271" r:id="rId3"/>
    <p:sldId id="272" r:id="rId4"/>
    <p:sldId id="277" r:id="rId5"/>
    <p:sldId id="274" r:id="rId6"/>
    <p:sldId id="256" r:id="rId7"/>
    <p:sldId id="278" r:id="rId8"/>
    <p:sldId id="259" r:id="rId9"/>
    <p:sldId id="260" r:id="rId10"/>
    <p:sldId id="279" r:id="rId11"/>
    <p:sldId id="280" r:id="rId12"/>
    <p:sldId id="2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82226" autoAdjust="0"/>
  </p:normalViewPr>
  <p:slideViewPr>
    <p:cSldViewPr snapToGrid="0">
      <p:cViewPr varScale="1">
        <p:scale>
          <a:sx n="60" d="100"/>
          <a:sy n="60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08DD5-04C2-42BA-B32A-2163821C5EB1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09EDD-3239-4C9F-8159-AAA9106EF7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03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Tout est sur le site de la </a:t>
            </a:r>
            <a:r>
              <a:rPr lang="fr-FR" dirty="0" err="1" smtClean="0"/>
              <a:t>circo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Diplômes EPS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09EDD-3239-4C9F-8159-AAA9106EF79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507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09EDD-3239-4C9F-8159-AAA9106EF79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4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PES : 2 quarts temps dans 2 écoles + étudiants</a:t>
            </a:r>
            <a:r>
              <a:rPr lang="fr-FR" baseline="0" dirty="0" smtClean="0"/>
              <a:t> à mi-temps en M2…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09EDD-3239-4C9F-8159-AAA9106EF79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57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Site mis à jour.</a:t>
            </a:r>
          </a:p>
          <a:p>
            <a:r>
              <a:rPr lang="fr-FR" dirty="0" smtClean="0"/>
              <a:t>Réservation</a:t>
            </a:r>
            <a:r>
              <a:rPr lang="fr-FR" baseline="0" dirty="0" smtClean="0"/>
              <a:t> Ressources dans menu Pédagogie</a:t>
            </a:r>
          </a:p>
          <a:p>
            <a:r>
              <a:rPr lang="fr-FR" baseline="0" dirty="0" smtClean="0"/>
              <a:t>NOUVEAUTE : doc Anglais du CP au CM2.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09EDD-3239-4C9F-8159-AAA9106EF79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94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Cadrage départemental fort : 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Réduire le nombre d’animations pour minimiser l’effet « catalogue »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Privilégier les </a:t>
            </a:r>
            <a:r>
              <a:rPr lang="fr-FR" b="1" dirty="0" smtClean="0"/>
              <a:t>inscription par équipe d’école ou de cycle </a:t>
            </a:r>
            <a:r>
              <a:rPr lang="fr-FR" dirty="0" smtClean="0"/>
              <a:t>à des </a:t>
            </a:r>
            <a:r>
              <a:rPr lang="fr-FR" b="1" dirty="0" smtClean="0"/>
              <a:t>parcours</a:t>
            </a:r>
            <a:r>
              <a:rPr lang="fr-FR" b="0" i="1" dirty="0" smtClean="0"/>
              <a:t>. (sachant que tout cela tombe aussi avec nouveau projet d’école)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Tronc commun pour la mise en œuvre des nouveaux programmes et su socle, en </a:t>
            </a:r>
            <a:r>
              <a:rPr lang="fr-FR" b="1" dirty="0" smtClean="0"/>
              <a:t>entrant par les domaines</a:t>
            </a:r>
            <a:r>
              <a:rPr lang="fr-FR" b="1" baseline="0" dirty="0" smtClean="0"/>
              <a:t> du socle et non par les disciplines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Parcours 12h : TC + déclinaison (</a:t>
            </a:r>
            <a:r>
              <a:rPr lang="fr-FR" b="1" baseline="0" dirty="0" smtClean="0"/>
              <a:t>présentiel // à distance (avec ou sans magistère) //  en équipe d’école</a:t>
            </a:r>
            <a:r>
              <a:rPr lang="fr-FR" baseline="0" dirty="0" smtClean="0"/>
              <a:t>, …)</a:t>
            </a:r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Cycle 1 : un parcours mais en fait plusieurs… (selon avancées de chaque école, selon conférence)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Cycles 2 et 3 : sur </a:t>
            </a:r>
            <a:r>
              <a:rPr lang="fr-FR" b="1" baseline="0" dirty="0" smtClean="0"/>
              <a:t>domaine 1 </a:t>
            </a:r>
            <a:r>
              <a:rPr lang="fr-FR" b="0" baseline="0" dirty="0" smtClean="0"/>
              <a:t>(les langages pour penser et communiquer)</a:t>
            </a:r>
            <a:r>
              <a:rPr lang="fr-FR" b="1" baseline="0" dirty="0" smtClean="0"/>
              <a:t> et 3 </a:t>
            </a:r>
            <a:r>
              <a:rPr lang="fr-FR" b="0" baseline="0" dirty="0" smtClean="0"/>
              <a:t>(la formation de la personne et du citoyen).</a:t>
            </a:r>
            <a:r>
              <a:rPr lang="fr-FR" baseline="0" dirty="0" smtClean="0"/>
              <a:t> TC + déclinaisons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09EDD-3239-4C9F-8159-AAA9106EF79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300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Malles sciences : environ 800 euros de budget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09EDD-3239-4C9F-8159-AAA9106EF79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46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09EDD-3239-4C9F-8159-AAA9106EF79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8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aseline="0" dirty="0" smtClean="0"/>
          </a:p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09EDD-3239-4C9F-8159-AAA9106EF79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351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Ex questions</a:t>
            </a:r>
            <a:r>
              <a:rPr lang="fr-FR" sz="1200" baseline="0" dirty="0" smtClean="0"/>
              <a:t> scientifiques : Pourquoi chaud l’été et froid l’hivers ? D’où vient le vent ? Pourquoi la Lune n’a pas toujours la même forme ? Comment se forme un arc en ciel ? Les objets du système solaire.  Qu’est-ce qu’un microbe ? Comment être en forme toute la journée ? La respiration à quoi ça sert ? Comment porter secours ? …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09EDD-3239-4C9F-8159-AAA9106EF79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724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09EDD-3239-4C9F-8159-AAA9106EF79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4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04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5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6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8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25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9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6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6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1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7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28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Pr&#233;sentation%20Jeunes%20chercheurs.mp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Agrément des intervenants extérieurs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800" dirty="0" smtClean="0"/>
          </a:p>
          <a:p>
            <a:endParaRPr lang="fr-F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/>
              <a:t>Projet support de l’intervention</a:t>
            </a:r>
          </a:p>
          <a:p>
            <a:pPr marL="0" indent="0">
              <a:buNone/>
            </a:pPr>
            <a:endParaRPr lang="fr-F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/>
              <a:t>Identification de l’intervenant</a:t>
            </a:r>
          </a:p>
          <a:p>
            <a:pPr marL="0" indent="0">
              <a:buNone/>
            </a:pPr>
            <a:endParaRPr lang="fr-FR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 smtClean="0"/>
              <a:t>Convention</a:t>
            </a:r>
            <a:r>
              <a:rPr lang="fr-FR" sz="2800" dirty="0" smtClean="0"/>
              <a:t> (si intervenant rémunéré) entre l’éducation nationale et l’employeur (l’intervenant lui-même s’il est </a:t>
            </a:r>
            <a:r>
              <a:rPr lang="fr-FR" sz="2800" dirty="0" err="1" smtClean="0"/>
              <a:t>auto-entrepreneur</a:t>
            </a:r>
            <a:r>
              <a:rPr lang="fr-FR" sz="2800" dirty="0" smtClean="0"/>
              <a:t> ou la structure qui le salarie)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97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1944094"/>
            <a:ext cx="3200400" cy="2286000"/>
          </a:xfrm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rgbClr val="002060"/>
                </a:solidFill>
              </a:rPr>
              <a:t>Le congrès de jeunes chercheurs en </a:t>
            </a:r>
            <a:r>
              <a:rPr lang="fr-FR" sz="4400" b="1" dirty="0" smtClean="0">
                <a:solidFill>
                  <a:srgbClr val="002060"/>
                </a:solidFill>
              </a:rPr>
              <a:t>BRESSE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57200" y="393589"/>
            <a:ext cx="3200400" cy="121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projets de la circonscription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4400" dirty="0" smtClean="0"/>
          </a:p>
          <a:p>
            <a:endParaRPr lang="fr-FR" sz="4400" dirty="0"/>
          </a:p>
          <a:p>
            <a:endParaRPr lang="fr-FR" sz="4400" dirty="0" smtClean="0"/>
          </a:p>
          <a:p>
            <a:r>
              <a:rPr lang="fr-FR" sz="4400" dirty="0" smtClean="0">
                <a:hlinkClick r:id="rId3" action="ppaction://hlinkfile"/>
              </a:rPr>
              <a:t>En image…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3680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246248"/>
            <a:ext cx="3200400" cy="1665798"/>
          </a:xfrm>
        </p:spPr>
        <p:txBody>
          <a:bodyPr>
            <a:noAutofit/>
          </a:bodyPr>
          <a:lstStyle/>
          <a:p>
            <a:r>
              <a:rPr lang="fr-FR" sz="4400" b="1" dirty="0" smtClean="0">
                <a:solidFill>
                  <a:srgbClr val="002060"/>
                </a:solidFill>
              </a:rPr>
              <a:t>EPS et lutte contre les gaspillages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73826" y="238539"/>
            <a:ext cx="7613374" cy="62417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800" dirty="0"/>
              <a:t>6</a:t>
            </a:r>
            <a:r>
              <a:rPr lang="fr-FR" sz="2800" dirty="0" smtClean="0"/>
              <a:t> classes</a:t>
            </a:r>
          </a:p>
          <a:p>
            <a:pPr marL="0" indent="0" algn="just">
              <a:buNone/>
            </a:pPr>
            <a:r>
              <a:rPr lang="fr-FR" sz="3200" dirty="0" smtClean="0"/>
              <a:t>Travail tout au long de l’année </a:t>
            </a:r>
            <a:r>
              <a:rPr lang="fr-FR" dirty="0" smtClean="0"/>
              <a:t>: </a:t>
            </a:r>
          </a:p>
          <a:p>
            <a:pPr algn="just">
              <a:buClrTx/>
              <a:buFont typeface="Symbol" panose="05050102010706020507" pitchFamily="18" charset="2"/>
              <a:buChar char="®"/>
            </a:pPr>
            <a:r>
              <a:rPr lang="fr-FR" dirty="0" smtClean="0"/>
              <a:t> Les différents types de gaspillage</a:t>
            </a:r>
          </a:p>
          <a:p>
            <a:pPr algn="just">
              <a:buClrTx/>
              <a:buFont typeface="Symbol" panose="05050102010706020507" pitchFamily="18" charset="2"/>
              <a:buChar char="®"/>
            </a:pPr>
            <a:r>
              <a:rPr lang="fr-FR" dirty="0" smtClean="0"/>
              <a:t> Un cycle vélo en EPS</a:t>
            </a:r>
          </a:p>
          <a:p>
            <a:pPr algn="just">
              <a:buClrTx/>
              <a:buFont typeface="Symbol" panose="05050102010706020507" pitchFamily="18" charset="2"/>
              <a:buChar char="®"/>
            </a:pPr>
            <a:r>
              <a:rPr lang="fr-FR" dirty="0" smtClean="0"/>
              <a:t> Enquêtes sur le gaspillage alimentaire</a:t>
            </a:r>
          </a:p>
          <a:p>
            <a:pPr algn="just">
              <a:buClrTx/>
              <a:buFont typeface="Symbol" panose="05050102010706020507" pitchFamily="18" charset="2"/>
              <a:buChar char="®"/>
            </a:pPr>
            <a:r>
              <a:rPr lang="fr-FR" dirty="0" smtClean="0"/>
              <a:t> </a:t>
            </a:r>
            <a:r>
              <a:rPr lang="fr-FR" dirty="0"/>
              <a:t>Les </a:t>
            </a:r>
            <a:r>
              <a:rPr lang="fr-FR" dirty="0" smtClean="0"/>
              <a:t>produits locaux</a:t>
            </a:r>
            <a:endParaRPr lang="fr-FR" dirty="0"/>
          </a:p>
          <a:p>
            <a:pPr algn="just">
              <a:buClrTx/>
              <a:buFont typeface="Symbol" panose="05050102010706020507" pitchFamily="18" charset="2"/>
              <a:buChar char="®"/>
            </a:pPr>
            <a:r>
              <a:rPr lang="fr-FR" dirty="0" smtClean="0"/>
              <a:t> Un défi </a:t>
            </a:r>
            <a:r>
              <a:rPr lang="fr-FR" dirty="0"/>
              <a:t>sciences : </a:t>
            </a:r>
            <a:r>
              <a:rPr lang="fr-FR" dirty="0" smtClean="0"/>
              <a:t>comment faire avancer un engin le plus loin possible en utilisant une énergie renouvelable ? </a:t>
            </a:r>
          </a:p>
          <a:p>
            <a:pPr marL="0" indent="0" algn="just">
              <a:buNone/>
            </a:pPr>
            <a:r>
              <a:rPr lang="fr-FR" sz="3200" dirty="0" smtClean="0"/>
              <a:t>Une rencontre</a:t>
            </a:r>
          </a:p>
          <a:p>
            <a:pPr algn="just">
              <a:buClrTx/>
              <a:buFont typeface="Symbol" panose="05050102010706020507" pitchFamily="18" charset="2"/>
              <a:buChar char="®"/>
            </a:pPr>
            <a:r>
              <a:rPr lang="fr-FR" dirty="0"/>
              <a:t> </a:t>
            </a:r>
            <a:r>
              <a:rPr lang="fr-FR" dirty="0" smtClean="0"/>
              <a:t>Déplacements en vélo</a:t>
            </a:r>
          </a:p>
          <a:p>
            <a:pPr algn="just">
              <a:buClrTx/>
              <a:buFont typeface="Symbol" panose="05050102010706020507" pitchFamily="18" charset="2"/>
              <a:buChar char="®"/>
            </a:pPr>
            <a:r>
              <a:rPr lang="fr-FR" dirty="0"/>
              <a:t> </a:t>
            </a:r>
            <a:r>
              <a:rPr lang="fr-FR" dirty="0" smtClean="0"/>
              <a:t>Présentation et essais des engins construits</a:t>
            </a:r>
          </a:p>
          <a:p>
            <a:pPr algn="just">
              <a:buClrTx/>
              <a:buFont typeface="Symbol" panose="05050102010706020507" pitchFamily="18" charset="2"/>
              <a:buChar char="®"/>
            </a:pPr>
            <a:r>
              <a:rPr lang="fr-FR" dirty="0"/>
              <a:t> </a:t>
            </a:r>
            <a:r>
              <a:rPr lang="fr-FR" dirty="0" smtClean="0"/>
              <a:t>réalisation d’un seau composteur en lien avec le slogan « STOP aux gaspillages, OUI au recyclage</a:t>
            </a:r>
          </a:p>
          <a:p>
            <a:pPr algn="just">
              <a:buClrTx/>
              <a:buFont typeface="Symbol" panose="05050102010706020507" pitchFamily="18" charset="2"/>
              <a:buChar char="®"/>
            </a:pPr>
            <a:r>
              <a:rPr lang="fr-FR" dirty="0"/>
              <a:t> </a:t>
            </a:r>
            <a:r>
              <a:rPr lang="fr-FR" dirty="0" smtClean="0"/>
              <a:t>Hélianthe : le gaspillage énergétique</a:t>
            </a:r>
          </a:p>
          <a:p>
            <a:pPr algn="just">
              <a:buClrTx/>
              <a:buFont typeface="Symbol" panose="05050102010706020507" pitchFamily="18" charset="2"/>
              <a:buChar char="®"/>
            </a:pPr>
            <a:r>
              <a:rPr lang="fr-FR" dirty="0" smtClean="0"/>
              <a:t> Atelier culinaire : cuisiner des produits locaux</a:t>
            </a:r>
          </a:p>
          <a:p>
            <a:pPr algn="just">
              <a:buClrTx/>
              <a:buFont typeface="Symbol" panose="05050102010706020507" pitchFamily="18" charset="2"/>
              <a:buChar char="®"/>
            </a:pPr>
            <a:r>
              <a:rPr lang="fr-FR" dirty="0"/>
              <a:t> </a:t>
            </a:r>
            <a:r>
              <a:rPr lang="fr-FR" dirty="0" smtClean="0"/>
              <a:t>Pique-nique « </a:t>
            </a:r>
            <a:r>
              <a:rPr lang="fr-FR" dirty="0"/>
              <a:t>z</a:t>
            </a:r>
            <a:r>
              <a:rPr lang="fr-FR" dirty="0" smtClean="0"/>
              <a:t>éro gaspi ».</a:t>
            </a: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4094922"/>
            <a:ext cx="3200400" cy="2210282"/>
          </a:xfrm>
        </p:spPr>
        <p:txBody>
          <a:bodyPr/>
          <a:lstStyle/>
          <a:p>
            <a:endParaRPr lang="fr-FR" sz="4000" dirty="0" smtClean="0"/>
          </a:p>
          <a:p>
            <a:r>
              <a:rPr lang="fr-FR" sz="4000" dirty="0" smtClean="0"/>
              <a:t>Les grands principes</a:t>
            </a:r>
            <a:endParaRPr lang="fr-FR" sz="480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57200" y="393589"/>
            <a:ext cx="3200400" cy="121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projets de la circonscription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154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457200" y="2246248"/>
            <a:ext cx="3200400" cy="1665798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 smtClean="0">
                <a:solidFill>
                  <a:srgbClr val="002060"/>
                </a:solidFill>
              </a:rPr>
              <a:t>EPS et lutte contre les gaspillages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8417" y="4094922"/>
            <a:ext cx="3697357" cy="2210282"/>
          </a:xfrm>
        </p:spPr>
        <p:txBody>
          <a:bodyPr>
            <a:normAutofit/>
          </a:bodyPr>
          <a:lstStyle/>
          <a:p>
            <a:endParaRPr lang="fr-FR" sz="4000" dirty="0" smtClean="0"/>
          </a:p>
          <a:p>
            <a:r>
              <a:rPr lang="fr-FR" sz="4000" dirty="0" smtClean="0"/>
              <a:t>3 et 6 juin </a:t>
            </a:r>
            <a:r>
              <a:rPr lang="fr-FR" sz="3900" dirty="0" smtClean="0"/>
              <a:t>2016</a:t>
            </a:r>
            <a:r>
              <a:rPr lang="fr-FR" sz="4000" dirty="0" smtClean="0"/>
              <a:t> </a:t>
            </a:r>
          </a:p>
          <a:p>
            <a:r>
              <a:rPr lang="fr-FR" sz="4000" dirty="0" smtClean="0"/>
              <a:t>à </a:t>
            </a:r>
            <a:r>
              <a:rPr lang="fr-FR" sz="4000" dirty="0" err="1" smtClean="0"/>
              <a:t>Feillens</a:t>
            </a:r>
            <a:endParaRPr lang="fr-FR" sz="4800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457200" y="393589"/>
            <a:ext cx="3200400" cy="121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projets de la circonscription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 descr="D:\Utilisateurs\CIRCO\Desktop\Photos Feillens 6 juin\P10201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05" y="588935"/>
            <a:ext cx="7200000" cy="5470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PES 2016-2017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37760" y="715540"/>
            <a:ext cx="6492240" cy="5257800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dirty="0">
                <a:solidFill>
                  <a:srgbClr val="800000"/>
                </a:solidFill>
              </a:rPr>
              <a:t>C</a:t>
            </a:r>
            <a:r>
              <a:rPr lang="fr-FR" altLang="fr-FR" dirty="0" smtClean="0">
                <a:solidFill>
                  <a:srgbClr val="800000"/>
                </a:solidFill>
              </a:rPr>
              <a:t>oncours </a:t>
            </a:r>
            <a:r>
              <a:rPr lang="fr-FR" altLang="fr-FR" dirty="0">
                <a:solidFill>
                  <a:srgbClr val="800000"/>
                </a:solidFill>
              </a:rPr>
              <a:t>en fin de </a:t>
            </a:r>
            <a:r>
              <a:rPr lang="fr-FR" altLang="fr-FR" dirty="0" smtClean="0">
                <a:solidFill>
                  <a:srgbClr val="800000"/>
                </a:solidFill>
              </a:rPr>
              <a:t>M1  //  PES en M2</a:t>
            </a:r>
            <a:endParaRPr lang="fr-FR" altLang="fr-FR" dirty="0">
              <a:solidFill>
                <a:srgbClr val="800000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b="1" dirty="0">
                <a:solidFill>
                  <a:srgbClr val="800000"/>
                </a:solidFill>
              </a:rPr>
              <a:t>Tous nommés à 50% </a:t>
            </a:r>
            <a:r>
              <a:rPr lang="fr-FR" altLang="fr-FR" dirty="0">
                <a:solidFill>
                  <a:srgbClr val="800000"/>
                </a:solidFill>
              </a:rPr>
              <a:t>(décharge </a:t>
            </a:r>
            <a:r>
              <a:rPr lang="fr-FR" altLang="fr-FR" dirty="0" err="1">
                <a:solidFill>
                  <a:srgbClr val="800000"/>
                </a:solidFill>
              </a:rPr>
              <a:t>dir</a:t>
            </a:r>
            <a:r>
              <a:rPr lang="fr-FR" altLang="fr-FR" dirty="0">
                <a:solidFill>
                  <a:srgbClr val="800000"/>
                </a:solidFill>
              </a:rPr>
              <a:t>, temps partiels).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dirty="0">
                <a:solidFill>
                  <a:srgbClr val="800000"/>
                </a:solidFill>
              </a:rPr>
              <a:t>12h devant élèves =&gt; nombre de mercredis en classe dépend des horaires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dirty="0">
                <a:solidFill>
                  <a:srgbClr val="800000"/>
                </a:solidFill>
              </a:rPr>
              <a:t>Formation en alternance à l’ESPE (L/M ou J/V plus des mercredis)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dirty="0">
                <a:solidFill>
                  <a:srgbClr val="800000"/>
                </a:solidFill>
              </a:rPr>
              <a:t>9h AP = parcours spécifique (pôle 3B)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dirty="0">
                <a:solidFill>
                  <a:srgbClr val="800000"/>
                </a:solidFill>
              </a:rPr>
              <a:t>10h d’APC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b="1" dirty="0" smtClean="0">
                <a:solidFill>
                  <a:srgbClr val="800000"/>
                </a:solidFill>
              </a:rPr>
              <a:t>11 </a:t>
            </a:r>
            <a:r>
              <a:rPr lang="fr-FR" altLang="fr-FR" b="1" dirty="0">
                <a:solidFill>
                  <a:srgbClr val="800000"/>
                </a:solidFill>
              </a:rPr>
              <a:t>PES en BRESSE</a:t>
            </a:r>
            <a:r>
              <a:rPr lang="fr-FR" altLang="fr-FR" dirty="0">
                <a:solidFill>
                  <a:srgbClr val="800000"/>
                </a:solidFill>
              </a:rPr>
              <a:t> (16 écoles concernées)</a:t>
            </a:r>
          </a:p>
          <a:p>
            <a:pPr marL="742950" lvl="1" indent="-28575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fr-FR" altLang="fr-FR" dirty="0">
                <a:solidFill>
                  <a:srgbClr val="800000"/>
                </a:solidFill>
              </a:rPr>
              <a:t> </a:t>
            </a:r>
            <a:r>
              <a:rPr lang="fr-FR" altLang="fr-FR" dirty="0" smtClean="0">
                <a:solidFill>
                  <a:srgbClr val="800000"/>
                </a:solidFill>
              </a:rPr>
              <a:t>0 </a:t>
            </a:r>
            <a:r>
              <a:rPr lang="fr-FR" altLang="fr-FR" dirty="0">
                <a:solidFill>
                  <a:srgbClr val="800000"/>
                </a:solidFill>
              </a:rPr>
              <a:t>PES </a:t>
            </a:r>
            <a:r>
              <a:rPr lang="fr-FR" altLang="fr-FR" dirty="0" smtClean="0">
                <a:solidFill>
                  <a:srgbClr val="800000"/>
                </a:solidFill>
              </a:rPr>
              <a:t>nommé </a:t>
            </a:r>
            <a:r>
              <a:rPr lang="fr-FR" altLang="fr-FR" dirty="0">
                <a:solidFill>
                  <a:srgbClr val="800000"/>
                </a:solidFill>
              </a:rPr>
              <a:t>sur une seule classe à 50%</a:t>
            </a:r>
          </a:p>
          <a:p>
            <a:pPr marL="742950" lvl="1" indent="-28575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fr-FR" altLang="fr-FR" dirty="0">
                <a:solidFill>
                  <a:srgbClr val="800000"/>
                </a:solidFill>
              </a:rPr>
              <a:t> </a:t>
            </a:r>
            <a:r>
              <a:rPr lang="fr-FR" altLang="fr-FR" dirty="0" smtClean="0">
                <a:solidFill>
                  <a:srgbClr val="800000"/>
                </a:solidFill>
              </a:rPr>
              <a:t>5 </a:t>
            </a:r>
            <a:r>
              <a:rPr lang="fr-FR" altLang="fr-FR" dirty="0">
                <a:solidFill>
                  <a:srgbClr val="800000"/>
                </a:solidFill>
              </a:rPr>
              <a:t>PES nommés sur 2 classes à 25%, dans la même école</a:t>
            </a:r>
          </a:p>
          <a:p>
            <a:pPr marL="742950" lvl="1" indent="-28575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fr-FR" altLang="fr-FR" dirty="0">
                <a:solidFill>
                  <a:srgbClr val="800000"/>
                </a:solidFill>
              </a:rPr>
              <a:t> </a:t>
            </a:r>
            <a:r>
              <a:rPr lang="fr-FR" altLang="fr-FR" dirty="0" smtClean="0">
                <a:solidFill>
                  <a:srgbClr val="800000"/>
                </a:solidFill>
              </a:rPr>
              <a:t>6 </a:t>
            </a:r>
            <a:r>
              <a:rPr lang="fr-FR" altLang="fr-FR" dirty="0">
                <a:solidFill>
                  <a:srgbClr val="800000"/>
                </a:solidFill>
              </a:rPr>
              <a:t>PES nommés sur 2 classes à 25%, dans 2 écoles différentes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dirty="0" smtClean="0">
                <a:solidFill>
                  <a:srgbClr val="800000"/>
                </a:solidFill>
              </a:rPr>
              <a:t>54 PES </a:t>
            </a:r>
            <a:r>
              <a:rPr lang="fr-FR" altLang="fr-FR" dirty="0">
                <a:solidFill>
                  <a:srgbClr val="800000"/>
                </a:solidFill>
              </a:rPr>
              <a:t>dans le pôle </a:t>
            </a:r>
            <a:r>
              <a:rPr lang="fr-FR" altLang="fr-FR" dirty="0" smtClean="0">
                <a:solidFill>
                  <a:srgbClr val="800000"/>
                </a:solidFill>
              </a:rPr>
              <a:t>3B</a:t>
            </a:r>
            <a:endParaRPr lang="fr-FR" altLang="fr-FR" dirty="0">
              <a:solidFill>
                <a:srgbClr val="80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7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9108224" y="2575407"/>
            <a:ext cx="25516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dirty="0" smtClean="0">
                <a:solidFill>
                  <a:srgbClr val="7030A0"/>
                </a:solidFill>
              </a:rPr>
              <a:t>Outils pour l’APER</a:t>
            </a:r>
            <a:endParaRPr lang="fr-FR" altLang="fr-FR" dirty="0">
              <a:solidFill>
                <a:srgbClr val="7030A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Ressources de la circonscription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63474" y="943133"/>
            <a:ext cx="4105275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i="1" u="sng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fr-FR" altLang="fr-FR" i="1" u="sng" dirty="0" smtClean="0">
                <a:solidFill>
                  <a:schemeClr val="accent2">
                    <a:lumMod val="50000"/>
                  </a:schemeClr>
                </a:solidFill>
              </a:rPr>
              <a:t>ôles </a:t>
            </a:r>
            <a:r>
              <a:rPr lang="fr-FR" altLang="fr-FR" i="1" u="sng" dirty="0">
                <a:solidFill>
                  <a:schemeClr val="accent2">
                    <a:lumMod val="50000"/>
                  </a:schemeClr>
                </a:solidFill>
              </a:rPr>
              <a:t>littérature</a:t>
            </a:r>
            <a:r>
              <a:rPr lang="fr-FR" altLang="fr-FR" dirty="0">
                <a:solidFill>
                  <a:schemeClr val="accent2">
                    <a:lumMod val="50000"/>
                  </a:schemeClr>
                </a:solidFill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chemeClr val="accent2">
                    <a:lumMod val="50000"/>
                  </a:schemeClr>
                </a:solidFill>
              </a:rPr>
              <a:t>ATTIGNAT (47)</a:t>
            </a:r>
          </a:p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chemeClr val="accent2">
                    <a:lumMod val="50000"/>
                  </a:schemeClr>
                </a:solidFill>
              </a:rPr>
              <a:t>BOZ (19)</a:t>
            </a:r>
          </a:p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chemeClr val="accent2">
                    <a:lumMod val="50000"/>
                  </a:schemeClr>
                </a:solidFill>
              </a:rPr>
              <a:t>MANZIAT (9)</a:t>
            </a:r>
          </a:p>
          <a:p>
            <a:pPr>
              <a:spcBef>
                <a:spcPct val="50000"/>
              </a:spcBef>
            </a:pPr>
            <a:r>
              <a:rPr lang="fr-FR" altLang="fr-FR" dirty="0" smtClean="0">
                <a:solidFill>
                  <a:schemeClr val="accent2">
                    <a:lumMod val="50000"/>
                  </a:schemeClr>
                </a:solidFill>
              </a:rPr>
              <a:t>ST </a:t>
            </a:r>
            <a:r>
              <a:rPr lang="fr-FR" altLang="fr-FR" dirty="0">
                <a:solidFill>
                  <a:schemeClr val="accent2">
                    <a:lumMod val="50000"/>
                  </a:schemeClr>
                </a:solidFill>
              </a:rPr>
              <a:t>TRIVIERS DE COURTES (10)</a:t>
            </a:r>
          </a:p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chemeClr val="accent2">
                    <a:lumMod val="50000"/>
                  </a:schemeClr>
                </a:solidFill>
              </a:rPr>
              <a:t>St JULIEN SUR REYSSOUZE (19)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663474" y="4321634"/>
            <a:ext cx="410527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Malles sciences</a:t>
            </a:r>
            <a:r>
              <a:rPr lang="fr-FR" alt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IEN BRESSE </a:t>
            </a:r>
            <a:r>
              <a:rPr lang="fr-FR" altLang="fr-F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Attignat</a:t>
            </a:r>
            <a:endParaRPr lang="fr-FR" alt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663474" y="5723306"/>
            <a:ext cx="8135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i="1" u="sng" dirty="0">
                <a:solidFill>
                  <a:srgbClr val="002060"/>
                </a:solidFill>
              </a:rPr>
              <a:t>Documentation pédagogique</a:t>
            </a:r>
            <a:r>
              <a:rPr lang="fr-FR" altLang="fr-FR" dirty="0">
                <a:solidFill>
                  <a:srgbClr val="002060"/>
                </a:solidFill>
              </a:rPr>
              <a:t> : IEN BRESSE </a:t>
            </a:r>
            <a:r>
              <a:rPr lang="fr-FR" altLang="fr-FR" dirty="0" err="1">
                <a:solidFill>
                  <a:srgbClr val="002060"/>
                </a:solidFill>
              </a:rPr>
              <a:t>Attignat</a:t>
            </a:r>
            <a:endParaRPr lang="fr-FR" altLang="fr-FR" dirty="0">
              <a:solidFill>
                <a:srgbClr val="00206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8534841" y="4321634"/>
            <a:ext cx="41052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i="1" u="sng" dirty="0">
                <a:solidFill>
                  <a:srgbClr val="800000"/>
                </a:solidFill>
              </a:rPr>
              <a:t>Module sur le BRUIT</a:t>
            </a:r>
            <a:r>
              <a:rPr lang="fr-FR" altLang="fr-FR" dirty="0">
                <a:solidFill>
                  <a:srgbClr val="800000"/>
                </a:solidFill>
              </a:rPr>
              <a:t> : </a:t>
            </a:r>
          </a:p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rgbClr val="800000"/>
                </a:solidFill>
              </a:rPr>
              <a:t>IEN BRESSE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371903" y="634136"/>
            <a:ext cx="258215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dirty="0" smtClean="0">
                <a:solidFill>
                  <a:schemeClr val="accent3"/>
                </a:solidFill>
              </a:rPr>
              <a:t>Séquences d’Anglais du CP au CM2 sur le site internet</a:t>
            </a:r>
            <a:endParaRPr lang="fr-FR" altLang="fr-FR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1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1"/>
      <p:bldP spid="6" grpId="1"/>
      <p:bldP spid="7" grpId="1"/>
      <p:bldP spid="8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formation </a:t>
            </a:r>
            <a:br>
              <a:rPr lang="fr-FR" dirty="0" smtClean="0"/>
            </a:br>
            <a:r>
              <a:rPr lang="fr-FR" dirty="0" smtClean="0"/>
              <a:t>2016-2017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sz="3200" b="1" dirty="0" smtClean="0">
              <a:solidFill>
                <a:schemeClr val="tx1"/>
              </a:solidFill>
            </a:endParaRPr>
          </a:p>
          <a:p>
            <a:endParaRPr lang="fr-FR" sz="3200" b="1" dirty="0">
              <a:solidFill>
                <a:schemeClr val="tx1"/>
              </a:solidFill>
            </a:endParaRPr>
          </a:p>
          <a:p>
            <a:endParaRPr lang="fr-FR" sz="32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Inscriptions : Gaïa </a:t>
            </a:r>
            <a:r>
              <a:rPr lang="fr-FR" sz="3200" b="1" dirty="0">
                <a:solidFill>
                  <a:schemeClr val="tx1"/>
                </a:solidFill>
              </a:rPr>
              <a:t>du 19 au 30 septembre 2016</a:t>
            </a:r>
          </a:p>
          <a:p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4579748" y="519321"/>
            <a:ext cx="7329297" cy="1353255"/>
            <a:chOff x="0" y="0"/>
            <a:chExt cx="6277157" cy="514350"/>
          </a:xfrm>
        </p:grpSpPr>
        <p:sp>
          <p:nvSpPr>
            <p:cNvPr id="7" name="Zone de texte 2"/>
            <p:cNvSpPr txBox="1">
              <a:spLocks noChangeArrowheads="1"/>
            </p:cNvSpPr>
            <p:nvPr/>
          </p:nvSpPr>
          <p:spPr bwMode="auto">
            <a:xfrm>
              <a:off x="4297227" y="0"/>
              <a:ext cx="1979930" cy="514350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Animations</a:t>
              </a:r>
              <a:r>
                <a:rPr lang="fr-FR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Autres</a:t>
              </a:r>
              <a:endPara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6h</a:t>
              </a:r>
              <a:endPara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Zone de texte 2"/>
            <p:cNvSpPr txBox="1">
              <a:spLocks noChangeArrowheads="1"/>
            </p:cNvSpPr>
            <p:nvPr/>
          </p:nvSpPr>
          <p:spPr bwMode="auto">
            <a:xfrm>
              <a:off x="0" y="0"/>
              <a:ext cx="3959860" cy="514350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Un parcours</a:t>
              </a:r>
              <a:endPara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2000" b="1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12h</a:t>
              </a:r>
            </a:p>
          </p:txBody>
        </p:sp>
        <p:sp>
          <p:nvSpPr>
            <p:cNvPr id="9" name="Zone de texte 2"/>
            <p:cNvSpPr txBox="1">
              <a:spLocks noChangeArrowheads="1"/>
            </p:cNvSpPr>
            <p:nvPr/>
          </p:nvSpPr>
          <p:spPr bwMode="auto">
            <a:xfrm>
              <a:off x="3876675" y="0"/>
              <a:ext cx="457200" cy="339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endParaRPr lang="fr-FR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2600" b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211035" y="2600862"/>
            <a:ext cx="7818055" cy="1567701"/>
            <a:chOff x="-337386" y="169370"/>
            <a:chExt cx="7040598" cy="1499758"/>
          </a:xfrm>
        </p:grpSpPr>
        <p:sp>
          <p:nvSpPr>
            <p:cNvPr id="11" name="Forme automatique 2"/>
            <p:cNvSpPr>
              <a:spLocks noChangeArrowheads="1"/>
            </p:cNvSpPr>
            <p:nvPr/>
          </p:nvSpPr>
          <p:spPr bwMode="auto">
            <a:xfrm rot="5400000">
              <a:off x="1081098" y="-532450"/>
              <a:ext cx="1155759" cy="3167380"/>
            </a:xfrm>
            <a:prstGeom prst="roundRect">
              <a:avLst>
                <a:gd name="adj" fmla="val 13032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Suite de la réflexion sur l'évaluation positive. Les modalités possibles pour l'observation. Des observables aux indicateurs de progrès utilisables en classe, dans des domaines ciblés.</a:t>
              </a:r>
            </a:p>
            <a:p>
              <a:pPr algn="ctr">
                <a:spcAft>
                  <a:spcPts val="0"/>
                </a:spcAft>
              </a:pPr>
              <a:r>
                <a:rPr lang="fr-FR" sz="12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Conférence GUEGUEN ou STAQUET *</a:t>
              </a:r>
              <a:endParaRPr lang="fr-FR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Forme automatique 2"/>
            <p:cNvSpPr>
              <a:spLocks noChangeArrowheads="1"/>
            </p:cNvSpPr>
            <p:nvPr/>
          </p:nvSpPr>
          <p:spPr bwMode="auto">
            <a:xfrm rot="5400000">
              <a:off x="4498737" y="-526581"/>
              <a:ext cx="1182136" cy="3167380"/>
            </a:xfrm>
            <a:prstGeom prst="roundRect">
              <a:avLst>
                <a:gd name="adj" fmla="val 13032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Conception des carnets de suivi. </a:t>
              </a:r>
            </a:p>
            <a:p>
              <a:pPr algn="ctr">
                <a:spcAft>
                  <a:spcPts val="0"/>
                </a:spcAft>
              </a:pPr>
              <a:r>
                <a:rPr lang="fr-FR" sz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Modalités de recueil de traces significatives de progrès. Choix en équipe de cycle. Mutualisation des expérimentations.</a:t>
              </a:r>
            </a:p>
          </p:txBody>
        </p:sp>
        <p:sp>
          <p:nvSpPr>
            <p:cNvPr id="13" name="Zone de texte 2"/>
            <p:cNvSpPr txBox="1">
              <a:spLocks noChangeArrowheads="1"/>
            </p:cNvSpPr>
            <p:nvPr/>
          </p:nvSpPr>
          <p:spPr bwMode="auto">
            <a:xfrm>
              <a:off x="6305702" y="1373218"/>
              <a:ext cx="397510" cy="295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140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6h</a:t>
              </a:r>
              <a:endParaRPr lang="fr-F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Zone de texte 2"/>
            <p:cNvSpPr txBox="1">
              <a:spLocks noChangeArrowheads="1"/>
            </p:cNvSpPr>
            <p:nvPr/>
          </p:nvSpPr>
          <p:spPr bwMode="auto">
            <a:xfrm>
              <a:off x="-337386" y="169370"/>
              <a:ext cx="6736080" cy="44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Flèche droite 14"/>
            <p:cNvSpPr/>
            <p:nvPr/>
          </p:nvSpPr>
          <p:spPr>
            <a:xfrm>
              <a:off x="3174797" y="841248"/>
              <a:ext cx="491490" cy="517525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" name="Zone de texte 2"/>
            <p:cNvSpPr txBox="1">
              <a:spLocks noChangeArrowheads="1"/>
            </p:cNvSpPr>
            <p:nvPr/>
          </p:nvSpPr>
          <p:spPr bwMode="auto">
            <a:xfrm>
              <a:off x="2904134" y="1363691"/>
              <a:ext cx="397510" cy="295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140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6h</a:t>
              </a:r>
              <a:endParaRPr lang="fr-F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4541647" y="2445417"/>
            <a:ext cx="7449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Cycle 1 : </a:t>
            </a:r>
            <a:r>
              <a:rPr lang="fr-FR" sz="2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Parcours 1</a:t>
            </a:r>
            <a:endParaRPr lang="fr-FR" sz="2400" dirty="0">
              <a:ea typeface="Times New Roman" panose="02020603050405020304" pitchFamily="18" charset="0"/>
            </a:endParaRPr>
          </a:p>
          <a:p>
            <a:r>
              <a:rPr lang="fr-FR" sz="2000" b="1" dirty="0" smtClean="0"/>
              <a:t> </a:t>
            </a:r>
            <a:endParaRPr lang="fr-FR" b="1" dirty="0"/>
          </a:p>
        </p:txBody>
      </p:sp>
      <p:grpSp>
        <p:nvGrpSpPr>
          <p:cNvPr id="20" name="Groupe 19"/>
          <p:cNvGrpSpPr/>
          <p:nvPr/>
        </p:nvGrpSpPr>
        <p:grpSpPr>
          <a:xfrm>
            <a:off x="4661664" y="4745053"/>
            <a:ext cx="7422239" cy="1721655"/>
            <a:chOff x="49747" y="132071"/>
            <a:chExt cx="6736080" cy="1611477"/>
          </a:xfrm>
        </p:grpSpPr>
        <p:sp>
          <p:nvSpPr>
            <p:cNvPr id="21" name="Zone de texte 2"/>
            <p:cNvSpPr txBox="1">
              <a:spLocks noChangeArrowheads="1"/>
            </p:cNvSpPr>
            <p:nvPr/>
          </p:nvSpPr>
          <p:spPr bwMode="auto">
            <a:xfrm>
              <a:off x="49747" y="132071"/>
              <a:ext cx="6736080" cy="44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200" i="1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Forme automatique 2"/>
            <p:cNvSpPr>
              <a:spLocks noChangeArrowheads="1"/>
            </p:cNvSpPr>
            <p:nvPr/>
          </p:nvSpPr>
          <p:spPr bwMode="auto">
            <a:xfrm rot="5400000">
              <a:off x="1030331" y="-497884"/>
              <a:ext cx="1274870" cy="3167380"/>
            </a:xfrm>
            <a:prstGeom prst="roundRect">
              <a:avLst>
                <a:gd name="adj" fmla="val 13032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200" b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Articulation socle / programmes. </a:t>
              </a:r>
              <a:r>
                <a:rPr lang="fr-FR" sz="1100" b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Domaines 1 et 3</a:t>
              </a:r>
              <a:endParaRPr lang="fr-FR" sz="1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fr-FR" sz="1100" i="1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Le prescrit</a:t>
              </a:r>
              <a:endParaRPr lang="fr-FR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fr-FR" sz="1100" i="1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Une illustration du prescrit : mise en situation intégrant l'évaluation formative </a:t>
              </a:r>
              <a:endParaRPr lang="fr-FR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fr-FR" sz="1100" i="1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Appropriation des liens socle / disciplines</a:t>
              </a:r>
              <a:endParaRPr lang="fr-FR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1100" i="1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 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1200" i="1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 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Forme automatique 2"/>
            <p:cNvSpPr>
              <a:spLocks noChangeArrowheads="1"/>
            </p:cNvSpPr>
            <p:nvPr/>
          </p:nvSpPr>
          <p:spPr bwMode="auto">
            <a:xfrm rot="5400000">
              <a:off x="4438927" y="-494569"/>
              <a:ext cx="1308855" cy="3167380"/>
            </a:xfrm>
            <a:prstGeom prst="roundRect">
              <a:avLst>
                <a:gd name="adj" fmla="val 13032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200" b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Déclinaisons en classe : Apprendre l’oral</a:t>
              </a:r>
            </a:p>
            <a:p>
              <a:pPr marL="449580" indent="-179705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fr-FR" sz="1100" i="1" dirty="0" smtClean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Faire </a:t>
              </a:r>
              <a:r>
                <a:rPr lang="fr-FR" sz="1100" i="1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progresser les élèves dans la maitrise </a:t>
              </a:r>
              <a:r>
                <a:rPr lang="fr-FR" sz="1100" i="1" dirty="0" smtClean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des productions </a:t>
              </a:r>
              <a:r>
                <a:rPr lang="fr-FR" sz="1100" i="1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orales.</a:t>
              </a:r>
              <a:endParaRPr lang="fr-FR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449580" indent="-179705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fr-FR" sz="1100" i="1" dirty="0" smtClean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Mise </a:t>
              </a:r>
              <a:r>
                <a:rPr lang="fr-FR" sz="1100" i="1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en œuvre dans des situations de communication réelles (ex : congrès de jeunes chercheurs)</a:t>
              </a:r>
              <a:endParaRPr lang="fr-FR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fr-FR" sz="1100" i="1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 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Zone de texte 2"/>
            <p:cNvSpPr txBox="1">
              <a:spLocks noChangeArrowheads="1"/>
            </p:cNvSpPr>
            <p:nvPr/>
          </p:nvSpPr>
          <p:spPr bwMode="auto">
            <a:xfrm>
              <a:off x="6296175" y="1427377"/>
              <a:ext cx="397510" cy="295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1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6h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Zone de texte 2"/>
            <p:cNvSpPr txBox="1">
              <a:spLocks noChangeArrowheads="1"/>
            </p:cNvSpPr>
            <p:nvPr/>
          </p:nvSpPr>
          <p:spPr bwMode="auto">
            <a:xfrm>
              <a:off x="2828732" y="1417874"/>
              <a:ext cx="397510" cy="295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1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6h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Flèche droite 25"/>
            <p:cNvSpPr/>
            <p:nvPr/>
          </p:nvSpPr>
          <p:spPr>
            <a:xfrm>
              <a:off x="3152633" y="968991"/>
              <a:ext cx="491490" cy="517525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4579747" y="4581685"/>
            <a:ext cx="7449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Cycles 2 et 3 : </a:t>
            </a:r>
            <a:r>
              <a:rPr lang="fr-FR" sz="2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Parcours 2 à 7</a:t>
            </a:r>
            <a:endParaRPr lang="fr-FR" sz="2400" dirty="0">
              <a:ea typeface="Times New Roman" panose="02020603050405020304" pitchFamily="18" charset="0"/>
            </a:endParaRPr>
          </a:p>
          <a:p>
            <a:r>
              <a:rPr lang="fr-FR" sz="2000" b="1" dirty="0" smtClean="0"/>
              <a:t> </a:t>
            </a:r>
            <a:endParaRPr lang="fr-FR" b="1" dirty="0"/>
          </a:p>
        </p:txBody>
      </p:sp>
      <p:grpSp>
        <p:nvGrpSpPr>
          <p:cNvPr id="28" name="Groupe 27"/>
          <p:cNvGrpSpPr/>
          <p:nvPr/>
        </p:nvGrpSpPr>
        <p:grpSpPr>
          <a:xfrm>
            <a:off x="4537858" y="994347"/>
            <a:ext cx="4530800" cy="849442"/>
            <a:chOff x="-337386" y="169370"/>
            <a:chExt cx="7076304" cy="1301648"/>
          </a:xfrm>
        </p:grpSpPr>
        <p:sp>
          <p:nvSpPr>
            <p:cNvPr id="29" name="Forme automatique 2"/>
            <p:cNvSpPr>
              <a:spLocks noChangeArrowheads="1"/>
            </p:cNvSpPr>
            <p:nvPr/>
          </p:nvSpPr>
          <p:spPr bwMode="auto">
            <a:xfrm rot="5400000">
              <a:off x="1216270" y="-667622"/>
              <a:ext cx="885414" cy="3167380"/>
            </a:xfrm>
            <a:prstGeom prst="roundRect">
              <a:avLst>
                <a:gd name="adj" fmla="val 13032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20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Tronc commun</a:t>
              </a:r>
              <a:endParaRPr lang="fr-F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Forme automatique 2"/>
            <p:cNvSpPr>
              <a:spLocks noChangeArrowheads="1"/>
            </p:cNvSpPr>
            <p:nvPr/>
          </p:nvSpPr>
          <p:spPr bwMode="auto">
            <a:xfrm rot="5400000">
              <a:off x="4643439" y="-671283"/>
              <a:ext cx="892731" cy="3167380"/>
            </a:xfrm>
            <a:prstGeom prst="roundRect">
              <a:avLst>
                <a:gd name="adj" fmla="val 13032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20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Déclinaison</a:t>
              </a:r>
              <a:endParaRPr lang="fr-F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Zone de texte 2"/>
            <p:cNvSpPr txBox="1">
              <a:spLocks noChangeArrowheads="1"/>
            </p:cNvSpPr>
            <p:nvPr/>
          </p:nvSpPr>
          <p:spPr bwMode="auto">
            <a:xfrm>
              <a:off x="-337386" y="169370"/>
              <a:ext cx="6736080" cy="44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Flèche droite 32"/>
            <p:cNvSpPr/>
            <p:nvPr/>
          </p:nvSpPr>
          <p:spPr>
            <a:xfrm>
              <a:off x="3174798" y="672135"/>
              <a:ext cx="491490" cy="517525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4" name="Zone de texte 2"/>
            <p:cNvSpPr txBox="1">
              <a:spLocks noChangeArrowheads="1"/>
            </p:cNvSpPr>
            <p:nvPr/>
          </p:nvSpPr>
          <p:spPr bwMode="auto">
            <a:xfrm>
              <a:off x="2655384" y="952233"/>
              <a:ext cx="733808" cy="5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16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6h</a:t>
              </a:r>
              <a:endParaRPr lang="fr-F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Zone de texte 2"/>
            <p:cNvSpPr txBox="1">
              <a:spLocks noChangeArrowheads="1"/>
            </p:cNvSpPr>
            <p:nvPr/>
          </p:nvSpPr>
          <p:spPr bwMode="auto">
            <a:xfrm>
              <a:off x="6075770" y="952232"/>
              <a:ext cx="663148" cy="5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16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6h</a:t>
              </a:r>
              <a:endParaRPr lang="fr-F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5" name="Connecteur droit avec flèche 4"/>
          <p:cNvCxnSpPr/>
          <p:nvPr/>
        </p:nvCxnSpPr>
        <p:spPr>
          <a:xfrm>
            <a:off x="5546035" y="1723241"/>
            <a:ext cx="0" cy="1298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8474020" y="1707475"/>
            <a:ext cx="729316" cy="1265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7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formation </a:t>
            </a:r>
            <a:br>
              <a:rPr lang="fr-FR" dirty="0" smtClean="0"/>
            </a:br>
            <a:r>
              <a:rPr lang="fr-FR" dirty="0" smtClean="0"/>
              <a:t>2016-2017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59705" y="352988"/>
            <a:ext cx="7569385" cy="5620352"/>
          </a:xfrm>
        </p:spPr>
        <p:txBody>
          <a:bodyPr>
            <a:normAutofit/>
          </a:bodyPr>
          <a:lstStyle/>
          <a:p>
            <a:endParaRPr lang="fr-FR" sz="3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3600" dirty="0" smtClean="0"/>
              <a:t> Congrès de jeunes chercheurs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3600" dirty="0" smtClean="0"/>
              <a:t> Conception de malles sciences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3600" dirty="0" smtClean="0"/>
              <a:t> JMF</a:t>
            </a:r>
          </a:p>
          <a:p>
            <a:pPr marL="0" indent="0">
              <a:buNone/>
            </a:pPr>
            <a:endParaRPr lang="fr-FR" sz="3600" dirty="0" smtClean="0"/>
          </a:p>
          <a:p>
            <a:pPr>
              <a:buFontTx/>
              <a:buChar char="-"/>
            </a:pPr>
            <a:r>
              <a:rPr lang="fr-FR" sz="2800" i="1" dirty="0" smtClean="0"/>
              <a:t>Nouvellement nommé en CM1 : </a:t>
            </a:r>
            <a:r>
              <a:rPr lang="fr-FR" sz="2800" b="1" i="1" dirty="0" err="1" smtClean="0"/>
              <a:t>reperdys</a:t>
            </a:r>
            <a:endParaRPr lang="fr-FR" sz="2800" b="1" i="1" dirty="0" smtClean="0"/>
          </a:p>
          <a:p>
            <a:pPr>
              <a:buFontTx/>
              <a:buChar char="-"/>
            </a:pPr>
            <a:r>
              <a:rPr lang="fr-FR" sz="2800" b="1" i="1" dirty="0" smtClean="0"/>
              <a:t>PES</a:t>
            </a:r>
            <a:r>
              <a:rPr lang="fr-FR" sz="2800" i="1" dirty="0" smtClean="0"/>
              <a:t> : animations spécifiques (groupes de suivi)</a:t>
            </a:r>
          </a:p>
          <a:p>
            <a:pPr>
              <a:buFontTx/>
              <a:buChar char="-"/>
            </a:pPr>
            <a:r>
              <a:rPr lang="fr-FR" sz="2800" b="1" i="1" dirty="0" smtClean="0"/>
              <a:t>T1 et T2 </a:t>
            </a:r>
            <a:r>
              <a:rPr lang="fr-FR" sz="2800" i="1" dirty="0" smtClean="0"/>
              <a:t>: parcours spécifique « apprendre à comprendre »</a:t>
            </a:r>
          </a:p>
          <a:p>
            <a:pPr marL="0" indent="0">
              <a:buNone/>
            </a:pPr>
            <a:endParaRPr lang="fr-FR" sz="3200" dirty="0" smtClean="0"/>
          </a:p>
          <a:p>
            <a:pPr>
              <a:buFont typeface="Arial" panose="020B0604020202020204" pitchFamily="34" charset="0"/>
              <a:buChar char="•"/>
            </a:pPr>
            <a:endParaRPr lang="fr-FR" sz="3600" dirty="0"/>
          </a:p>
          <a:p>
            <a:endParaRPr lang="fr-FR" sz="3600" dirty="0"/>
          </a:p>
        </p:txBody>
      </p:sp>
      <p:sp>
        <p:nvSpPr>
          <p:cNvPr id="17" name="Espace réservé du texte 3"/>
          <p:cNvSpPr txBox="1">
            <a:spLocks/>
          </p:cNvSpPr>
          <p:nvPr/>
        </p:nvSpPr>
        <p:spPr>
          <a:xfrm>
            <a:off x="476250" y="3040380"/>
            <a:ext cx="3200400" cy="337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200" b="1" dirty="0" smtClean="0">
              <a:solidFill>
                <a:schemeClr val="tx1"/>
              </a:solidFill>
            </a:endParaRPr>
          </a:p>
          <a:p>
            <a:endParaRPr lang="fr-FR" sz="3200" b="1" dirty="0" smtClean="0">
              <a:solidFill>
                <a:schemeClr val="tx1"/>
              </a:solidFill>
            </a:endParaRPr>
          </a:p>
          <a:p>
            <a:endParaRPr lang="fr-FR" sz="32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Inscriptions : Gaïa du 19 au 30 septembre 2016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31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Retour sur les projets 2015-2016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7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44094"/>
            <a:ext cx="3200400" cy="2286000"/>
          </a:xfrm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rgbClr val="002060"/>
                </a:solidFill>
              </a:rPr>
              <a:t>Le congrès de jeunes chercheurs en </a:t>
            </a:r>
            <a:r>
              <a:rPr lang="fr-FR" sz="4400" b="1" dirty="0" smtClean="0">
                <a:solidFill>
                  <a:srgbClr val="002060"/>
                </a:solidFill>
              </a:rPr>
              <a:t>BRESSE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00600" y="731520"/>
            <a:ext cx="7162800" cy="5573684"/>
          </a:xfrm>
        </p:spPr>
        <p:txBody>
          <a:bodyPr>
            <a:normAutofit/>
          </a:bodyPr>
          <a:lstStyle/>
          <a:p>
            <a:r>
              <a:rPr lang="fr-FR" sz="3200" b="1" i="1" dirty="0" smtClean="0">
                <a:solidFill>
                  <a:schemeClr val="accent2">
                    <a:lumMod val="75000"/>
                  </a:schemeClr>
                </a:solidFill>
              </a:rPr>
              <a:t>2014-2015  : </a:t>
            </a:r>
          </a:p>
          <a:p>
            <a:r>
              <a:rPr lang="fr-FR" sz="3200" b="1" i="1" dirty="0" smtClean="0">
                <a:solidFill>
                  <a:srgbClr val="002060"/>
                </a:solidFill>
              </a:rPr>
              <a:t>- 10 classes</a:t>
            </a:r>
          </a:p>
          <a:p>
            <a:r>
              <a:rPr lang="fr-FR" sz="3200" b="1" i="1" dirty="0" smtClean="0">
                <a:solidFill>
                  <a:srgbClr val="002060"/>
                </a:solidFill>
              </a:rPr>
              <a:t>- 2 rencontres</a:t>
            </a:r>
          </a:p>
          <a:p>
            <a:endParaRPr lang="fr-FR" sz="32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3200" b="1" i="1" dirty="0" smtClean="0">
                <a:solidFill>
                  <a:schemeClr val="accent2">
                    <a:lumMod val="75000"/>
                  </a:schemeClr>
                </a:solidFill>
              </a:rPr>
              <a:t>2015-2016 : </a:t>
            </a:r>
          </a:p>
          <a:p>
            <a:r>
              <a:rPr lang="fr-FR" sz="3200" b="1" i="1" dirty="0">
                <a:solidFill>
                  <a:srgbClr val="002060"/>
                </a:solidFill>
              </a:rPr>
              <a:t>- </a:t>
            </a:r>
            <a:r>
              <a:rPr lang="fr-FR" sz="3200" b="1" i="1" dirty="0" smtClean="0">
                <a:solidFill>
                  <a:srgbClr val="002060"/>
                </a:solidFill>
              </a:rPr>
              <a:t>29 </a:t>
            </a:r>
            <a:r>
              <a:rPr lang="fr-FR" sz="3200" b="1" i="1" dirty="0">
                <a:solidFill>
                  <a:srgbClr val="002060"/>
                </a:solidFill>
              </a:rPr>
              <a:t>classes</a:t>
            </a:r>
          </a:p>
          <a:p>
            <a:r>
              <a:rPr lang="fr-FR" sz="3200" b="1" i="1" dirty="0">
                <a:solidFill>
                  <a:srgbClr val="002060"/>
                </a:solidFill>
              </a:rPr>
              <a:t>- </a:t>
            </a:r>
            <a:r>
              <a:rPr lang="fr-FR" sz="3200" b="1" i="1" dirty="0" smtClean="0">
                <a:solidFill>
                  <a:srgbClr val="002060"/>
                </a:solidFill>
              </a:rPr>
              <a:t>7 </a:t>
            </a:r>
            <a:r>
              <a:rPr lang="fr-FR" sz="3200" b="1" i="1" dirty="0">
                <a:solidFill>
                  <a:srgbClr val="002060"/>
                </a:solidFill>
              </a:rPr>
              <a:t>rencontres</a:t>
            </a:r>
          </a:p>
          <a:p>
            <a:endParaRPr lang="fr-FR" sz="3200" b="1" dirty="0" smtClean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7200" y="393589"/>
            <a:ext cx="3200400" cy="121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projets de la circonscription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960" y="464820"/>
            <a:ext cx="3824540" cy="286840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960" y="3518361"/>
            <a:ext cx="3824540" cy="254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44094"/>
            <a:ext cx="3200400" cy="2286000"/>
          </a:xfrm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rgbClr val="002060"/>
                </a:solidFill>
              </a:rPr>
              <a:t>Le congrès de jeunes chercheurs en </a:t>
            </a:r>
            <a:r>
              <a:rPr lang="fr-FR" sz="4400" b="1" dirty="0" smtClean="0">
                <a:solidFill>
                  <a:srgbClr val="002060"/>
                </a:solidFill>
              </a:rPr>
              <a:t>BRESSE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76750" y="228600"/>
            <a:ext cx="7486650" cy="60766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800" b="1" i="1" dirty="0" smtClean="0">
                <a:solidFill>
                  <a:schemeClr val="accent2">
                    <a:lumMod val="75000"/>
                  </a:schemeClr>
                </a:solidFill>
              </a:rPr>
              <a:t>Plusieurs formules …</a:t>
            </a:r>
          </a:p>
          <a:p>
            <a:endParaRPr lang="fr-FR" b="1" dirty="0" smtClean="0"/>
          </a:p>
          <a:p>
            <a:pPr marL="0" indent="0">
              <a:buNone/>
            </a:pPr>
            <a:r>
              <a:rPr lang="fr-FR" sz="3600" b="1" dirty="0" smtClean="0"/>
              <a:t>-&gt; </a:t>
            </a:r>
            <a:r>
              <a:rPr lang="fr-FR" sz="3800" b="1" dirty="0" smtClean="0"/>
              <a:t>Des groupes de 3 à 5 classes</a:t>
            </a:r>
          </a:p>
          <a:p>
            <a:pPr marL="0" indent="0">
              <a:buNone/>
            </a:pPr>
            <a:endParaRPr lang="fr-FR" sz="3600" b="1" dirty="0" smtClean="0"/>
          </a:p>
          <a:p>
            <a:pPr marL="0" indent="0">
              <a:buNone/>
            </a:pPr>
            <a:r>
              <a:rPr lang="fr-FR" sz="3600" b="1" dirty="0" smtClean="0"/>
              <a:t>-&gt; </a:t>
            </a:r>
            <a:r>
              <a:rPr lang="fr-FR" sz="3800" b="1" dirty="0" smtClean="0"/>
              <a:t>Un thème commun</a:t>
            </a:r>
          </a:p>
          <a:p>
            <a:pPr lvl="2"/>
            <a:r>
              <a:rPr lang="fr-FR" sz="2200" dirty="0" smtClean="0"/>
              <a:t>Ex : </a:t>
            </a:r>
            <a:r>
              <a:rPr lang="fr-FR" sz="2200" i="1" dirty="0" smtClean="0"/>
              <a:t>Les phénomènes au-dessus de nos têtes, Le corps humain</a:t>
            </a:r>
          </a:p>
          <a:p>
            <a:pPr lvl="1"/>
            <a:endParaRPr lang="fr-FR" sz="2600" b="1" i="1" dirty="0"/>
          </a:p>
          <a:p>
            <a:pPr lvl="1"/>
            <a:endParaRPr lang="fr-FR" sz="2600" b="1" i="1" dirty="0" smtClean="0"/>
          </a:p>
          <a:p>
            <a:pPr marL="0">
              <a:buNone/>
            </a:pPr>
            <a:r>
              <a:rPr lang="fr-FR" sz="3800" b="1" dirty="0" smtClean="0"/>
              <a:t>-&gt; Un </a:t>
            </a:r>
            <a:r>
              <a:rPr lang="fr-FR" sz="3800" b="1" dirty="0"/>
              <a:t>thème par classe</a:t>
            </a:r>
          </a:p>
          <a:p>
            <a:pPr lvl="2"/>
            <a:r>
              <a:rPr lang="fr-FR" sz="2200" i="1" dirty="0" smtClean="0"/>
              <a:t>Ex : </a:t>
            </a:r>
            <a:r>
              <a:rPr lang="fr-FR" sz="2400" i="1" dirty="0"/>
              <a:t>L’eau, l’air, l’électricité, fabriquer un sablier, observation d’animaux, transmission de mouvement, ombre et lumière, flotte/coule, les mélanges, les aimants, déplacer un objet sans le toucher …</a:t>
            </a:r>
          </a:p>
          <a:p>
            <a:pPr lvl="1"/>
            <a:endParaRPr lang="fr-FR" sz="2600" i="1" dirty="0" smtClean="0"/>
          </a:p>
          <a:p>
            <a:pPr marL="0" indent="0">
              <a:buNone/>
            </a:pPr>
            <a:endParaRPr lang="fr-FR" sz="3200" i="1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4094922"/>
            <a:ext cx="3200400" cy="2210282"/>
          </a:xfrm>
        </p:spPr>
        <p:txBody>
          <a:bodyPr/>
          <a:lstStyle/>
          <a:p>
            <a:endParaRPr lang="fr-FR" sz="4000" dirty="0" smtClean="0"/>
          </a:p>
          <a:p>
            <a:r>
              <a:rPr lang="fr-FR" sz="4000" dirty="0" smtClean="0"/>
              <a:t>Les grands principes</a:t>
            </a:r>
            <a:endParaRPr lang="fr-FR" sz="48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7200" y="393589"/>
            <a:ext cx="3200400" cy="121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projets de la circonscription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57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1944094"/>
            <a:ext cx="3200400" cy="2286000"/>
          </a:xfrm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rgbClr val="002060"/>
                </a:solidFill>
              </a:rPr>
              <a:t>Le congrès de jeunes chercheurs en </a:t>
            </a:r>
            <a:r>
              <a:rPr lang="fr-FR" sz="4400" b="1" dirty="0" smtClean="0">
                <a:solidFill>
                  <a:srgbClr val="002060"/>
                </a:solidFill>
              </a:rPr>
              <a:t>BRESSE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81500" y="393589"/>
            <a:ext cx="7410450" cy="61215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200" b="1" i="1" dirty="0" smtClean="0">
                <a:solidFill>
                  <a:schemeClr val="accent2">
                    <a:lumMod val="75000"/>
                  </a:schemeClr>
                </a:solidFill>
              </a:rPr>
              <a:t>Pour les plus grands …</a:t>
            </a:r>
          </a:p>
          <a:p>
            <a:r>
              <a:rPr lang="fr-FR" sz="3800" b="1" dirty="0" smtClean="0"/>
              <a:t>Une </a:t>
            </a:r>
            <a:r>
              <a:rPr lang="fr-FR" sz="3800" b="1" dirty="0"/>
              <a:t>rencontre en 2 parties</a:t>
            </a:r>
            <a:endParaRPr lang="fr-FR" sz="3800" dirty="0"/>
          </a:p>
          <a:p>
            <a:pPr lvl="1">
              <a:buClrTx/>
              <a:buFont typeface="Symbol" panose="05050102010706020507" pitchFamily="18" charset="2"/>
              <a:buChar char=""/>
            </a:pPr>
            <a:r>
              <a:rPr lang="fr-FR" sz="3800" i="1" dirty="0"/>
              <a:t> Conférence</a:t>
            </a:r>
            <a:r>
              <a:rPr lang="fr-FR" sz="3000" dirty="0"/>
              <a:t> </a:t>
            </a:r>
          </a:p>
          <a:p>
            <a:pPr marL="658368" lvl="3" indent="0" algn="just">
              <a:buClrTx/>
              <a:buNone/>
            </a:pPr>
            <a:r>
              <a:rPr lang="fr-FR" sz="2600" dirty="0"/>
              <a:t>Chaque classe travaille durant l’année sur une question scientifique liée au thème, prépare une « communication scientifique » à présenter devant les autres classes.</a:t>
            </a:r>
          </a:p>
          <a:p>
            <a:pPr lvl="1">
              <a:buClrTx/>
              <a:buFont typeface="Symbol" panose="05050102010706020507" pitchFamily="18" charset="2"/>
              <a:buChar char=""/>
            </a:pPr>
            <a:r>
              <a:rPr lang="fr-FR" sz="3800" dirty="0"/>
              <a:t> </a:t>
            </a:r>
            <a:r>
              <a:rPr lang="fr-FR" sz="3800" i="1" dirty="0"/>
              <a:t>Ateliers scientifiques</a:t>
            </a:r>
          </a:p>
          <a:p>
            <a:pPr marL="658368" lvl="3" indent="0" algn="just">
              <a:buClrTx/>
              <a:buNone/>
            </a:pPr>
            <a:r>
              <a:rPr lang="fr-FR" sz="2600" dirty="0"/>
              <a:t>Chaque classe prépare un atelier scientifique à faire faire aux autres classes.</a:t>
            </a:r>
          </a:p>
          <a:p>
            <a:endParaRPr lang="fr-FR" sz="3200" b="1" dirty="0" smtClean="0"/>
          </a:p>
          <a:p>
            <a:pPr marL="0" indent="0">
              <a:buNone/>
            </a:pPr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</a:rPr>
              <a:t>Pour les </a:t>
            </a:r>
            <a:r>
              <a:rPr lang="fr-FR" sz="3200" b="1" i="1" dirty="0" smtClean="0">
                <a:solidFill>
                  <a:schemeClr val="accent2">
                    <a:lumMod val="75000"/>
                  </a:schemeClr>
                </a:solidFill>
              </a:rPr>
              <a:t>moins </a:t>
            </a:r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</a:rPr>
              <a:t>grands …</a:t>
            </a:r>
          </a:p>
          <a:p>
            <a:pPr marL="0" indent="0">
              <a:buNone/>
            </a:pPr>
            <a:r>
              <a:rPr lang="fr-FR" sz="3800" b="1" dirty="0" smtClean="0"/>
              <a:t>Une rencontre / ateliers scientifiques</a:t>
            </a:r>
            <a:endParaRPr lang="fr-FR" sz="3800" dirty="0" smtClean="0"/>
          </a:p>
          <a:p>
            <a:pPr marL="0" indent="0">
              <a:buClrTx/>
              <a:buNone/>
            </a:pPr>
            <a:r>
              <a:rPr lang="fr-FR" sz="2800" dirty="0" smtClean="0"/>
              <a:t>Chaque classe prépare des expérimentations scientifiques à faire vivre aux autres classes.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4094922"/>
            <a:ext cx="3200400" cy="2210282"/>
          </a:xfrm>
        </p:spPr>
        <p:txBody>
          <a:bodyPr/>
          <a:lstStyle/>
          <a:p>
            <a:endParaRPr lang="fr-FR" sz="4000" dirty="0" smtClean="0"/>
          </a:p>
          <a:p>
            <a:r>
              <a:rPr lang="fr-FR" sz="4000" dirty="0" smtClean="0"/>
              <a:t>Les grands principes</a:t>
            </a:r>
            <a:endParaRPr lang="fr-FR" sz="48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57200" y="393589"/>
            <a:ext cx="3200400" cy="121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projets de la circonscription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721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</TotalTime>
  <Words>802</Words>
  <Application>Microsoft Office PowerPoint</Application>
  <PresentationFormat>Grand écran</PresentationFormat>
  <Paragraphs>182</Paragraphs>
  <Slides>12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Rétrospective</vt:lpstr>
      <vt:lpstr>Agrément des intervenants extérieurs</vt:lpstr>
      <vt:lpstr>PES 2016-2017</vt:lpstr>
      <vt:lpstr>Ressources de la circonscription</vt:lpstr>
      <vt:lpstr>Plan de formation  2016-2017</vt:lpstr>
      <vt:lpstr>Plan de formation  2016-2017</vt:lpstr>
      <vt:lpstr>Retour sur les projets 2015-2016</vt:lpstr>
      <vt:lpstr>Le congrès de jeunes chercheurs en BRESSE</vt:lpstr>
      <vt:lpstr>Le congrès de jeunes chercheurs en BRESSE</vt:lpstr>
      <vt:lpstr>Le congrès de jeunes chercheurs en BRESSE</vt:lpstr>
      <vt:lpstr>Le congrès de jeunes chercheurs en BRESSE</vt:lpstr>
      <vt:lpstr>EPS et lutte contre les gaspillages</vt:lpstr>
      <vt:lpstr>EPS et lutte contre les gaspillages</vt:lpstr>
    </vt:vector>
  </TitlesOfParts>
  <Company>ACADEMIE DE LYON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Retour sur les projets 2014-2015</dc:title>
  <dc:creator>IA01</dc:creator>
  <cp:lastModifiedBy>IA01</cp:lastModifiedBy>
  <cp:revision>148</cp:revision>
  <dcterms:created xsi:type="dcterms:W3CDTF">2015-09-04T07:38:42Z</dcterms:created>
  <dcterms:modified xsi:type="dcterms:W3CDTF">2016-09-08T09:43:07Z</dcterms:modified>
</cp:coreProperties>
</file>