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2"/>
  </p:notesMasterIdLst>
  <p:handoutMasterIdLst>
    <p:handoutMasterId r:id="rId43"/>
  </p:handoutMasterIdLst>
  <p:sldIdLst>
    <p:sldId id="256" r:id="rId2"/>
    <p:sldId id="257" r:id="rId3"/>
    <p:sldId id="269" r:id="rId4"/>
    <p:sldId id="262" r:id="rId5"/>
    <p:sldId id="271" r:id="rId6"/>
    <p:sldId id="270" r:id="rId7"/>
    <p:sldId id="313" r:id="rId8"/>
    <p:sldId id="314" r:id="rId9"/>
    <p:sldId id="315" r:id="rId10"/>
    <p:sldId id="273" r:id="rId11"/>
    <p:sldId id="292" r:id="rId12"/>
    <p:sldId id="300" r:id="rId13"/>
    <p:sldId id="301" r:id="rId14"/>
    <p:sldId id="302" r:id="rId15"/>
    <p:sldId id="307" r:id="rId16"/>
    <p:sldId id="272" r:id="rId17"/>
    <p:sldId id="304" r:id="rId18"/>
    <p:sldId id="316" r:id="rId19"/>
    <p:sldId id="317" r:id="rId20"/>
    <p:sldId id="306" r:id="rId21"/>
    <p:sldId id="308" r:id="rId22"/>
    <p:sldId id="309" r:id="rId23"/>
    <p:sldId id="310" r:id="rId24"/>
    <p:sldId id="283" r:id="rId25"/>
    <p:sldId id="293" r:id="rId26"/>
    <p:sldId id="291" r:id="rId27"/>
    <p:sldId id="294" r:id="rId28"/>
    <p:sldId id="288" r:id="rId29"/>
    <p:sldId id="311" r:id="rId30"/>
    <p:sldId id="275" r:id="rId31"/>
    <p:sldId id="322" r:id="rId32"/>
    <p:sldId id="289" r:id="rId33"/>
    <p:sldId id="290" r:id="rId34"/>
    <p:sldId id="279" r:id="rId35"/>
    <p:sldId id="321" r:id="rId36"/>
    <p:sldId id="296" r:id="rId37"/>
    <p:sldId id="318" r:id="rId38"/>
    <p:sldId id="320" r:id="rId39"/>
    <p:sldId id="295" r:id="rId40"/>
    <p:sldId id="260" r:id="rId41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A1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764" autoAdjust="0"/>
    <p:restoredTop sz="94660"/>
  </p:normalViewPr>
  <p:slideViewPr>
    <p:cSldViewPr snapToGrid="0">
      <p:cViewPr varScale="1">
        <p:scale>
          <a:sx n="73" d="100"/>
          <a:sy n="73" d="100"/>
        </p:scale>
        <p:origin x="1206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508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D1BA08-9D49-45AE-AB9F-41FB707FE192}" type="datetimeFigureOut">
              <a:rPr lang="fr-FR" smtClean="0"/>
              <a:t>07/09/2020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E821AC-C6C7-4C5C-B37F-4E1318E7F465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548195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E6211F-D4E1-490D-854E-B8D14DF14210}" type="datetimeFigureOut">
              <a:rPr lang="fr-FR" smtClean="0"/>
              <a:t>07/09/2020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B7F6FF-BAE9-4096-9ED9-30A749D01CE5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3485065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758" y="-15954"/>
            <a:ext cx="9195516" cy="6889908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700" y="5240885"/>
            <a:ext cx="939800" cy="1075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536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titre 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4431" y="-32197"/>
            <a:ext cx="9232862" cy="6922394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700" y="5240885"/>
            <a:ext cx="939800" cy="1075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66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fin de docu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701" y="-8407"/>
            <a:ext cx="9169402" cy="687481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2100" y="5317085"/>
            <a:ext cx="939800" cy="1075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175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6100" y="6230536"/>
            <a:ext cx="1346200" cy="558872"/>
          </a:xfrm>
          <a:prstGeom prst="rect">
            <a:avLst/>
          </a:prstGeom>
        </p:spPr>
      </p:pic>
      <p:sp>
        <p:nvSpPr>
          <p:cNvPr id="13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896100" y="632740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5B465-768F-472B-948C-8202AA10233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772122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830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../../../rentr&#233;es/2020/Formulaire%2020%2021%20demande%20d'am&#233;nagement%20des%20familles%20&#233;cole%20maternelleV2.pdf" TargetMode="External"/><Relationship Id="rId2" Type="http://schemas.openxmlformats.org/officeDocument/2006/relationships/hyperlink" Target="https://www.legifrance.gouv.fr/affichTexte.do?cidTexte=JORFTEXT000038829065&amp;categorieLien=id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../../../rentr&#233;es/2019/scolarisation%20des%203%20ans/demande%20d&#233;rogation%20assiduit&#233;.pdf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ducation.gouv.fr/la-circulaire-de-rentree-2020-au-bulletin-officiel-305132" TargetMode="Externa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ducation.gouv.fr/bo/20/Hebdo31/MENE2018714A.htm" TargetMode="Externa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eduscol.education.fr/pid33040/programme-ressources-et-evaluation.html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eduscol.education.fr/pid34139/cycle-2.html" TargetMode="Externa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eduscol.education.fr/pid34150/cycle-3-ecole-elementaire-college.html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eduscol.education.fr/cid152614/attendus-fin-annee-reperes-annuels-progression-la.html#cycle2" TargetMode="Externa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eduscol.education.fr/cid136874/evaluation-de-milieu-d-annee-au-cp-un-point-d-etape-vers-la-reussite.html" TargetMode="External"/><Relationship Id="rId2" Type="http://schemas.openxmlformats.org/officeDocument/2006/relationships/hyperlink" Target="https://www.education.gouv.fr/cid119396/l-evaluation-des-acquis-des-eleves-en-cp.html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eduscol.education.fr/cid142232/evaluations-2019-2020.html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eduscol.education.fr/cid142270/evaluations-ce1-2019-2020.html" TargetMode="External"/><Relationship Id="rId2" Type="http://schemas.openxmlformats.org/officeDocument/2006/relationships/hyperlink" Target="https://www.education.gouv.fr/cid132375/l-evaluation-des-acquis-des-eleves-en-ce1-des-reperes-de-debut-d-annee.html" TargetMode="Externa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../../../APC/2018-2019/BDE_180329_APC%201er%20degr&#233;%20rentr&#233;e%202018_TL.pdf" TargetMode="Externa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mallettedesparents.education.gouv.fr/" TargetMode="Externa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ucation.gouv.fr/cid114809/securite-des-ecoles-des-colleges-des-lycees-nouvelles-mesures-2017.html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s&#233;curit&#233;%20dans%20les%20&#233;coles%20et%20les%20EPLE_liens%20actifs.pdf" TargetMode="Externa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../../../s&#233;curit&#233;/DUER/diaporama_mise_en_oeuvre_du_DUER_516745.pdf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academie%20de%20Lyon/DUER/2019-2020/DUERP_V_14mai2019.xlsx" TargetMode="External"/><Relationship Id="rId2" Type="http://schemas.openxmlformats.org/officeDocument/2006/relationships/hyperlink" Target="../../../../academie%20de%20Lyon/DUER/2019-2020/mode_emploi_trame_DUERP.pdf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ac-lyon.fr/dsden01/cid96924/le-document-unique-evaluation-des-risques-professionnels.html" TargetMode="Externa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Plan%20de%20formation%20BRESSE%202020-2021.pptx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IA01/autorisation%20d'absence/2020-2021/formulaire%20autorisation%20abs%20motif%20synd.pdf" TargetMode="External"/><Relationship Id="rId2" Type="http://schemas.openxmlformats.org/officeDocument/2006/relationships/hyperlink" Target="../../../../IA01/autorisation%20d'absence/2020-2021/formulaire%20autorisation%20absence.pdf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../../../../IA01/autorisation%20d'absence/2020-2021/formulaire%20autorisation%20abs%20d&#233;placement%20&#224;%20l'&#233;tranger.pdf" TargetMode="Externa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olivier.robin@ac-lyon.f" TargetMode="External"/><Relationship Id="rId2" Type="http://schemas.openxmlformats.org/officeDocument/2006/relationships/hyperlink" Target="mailto:ce.0010062m@ac-lyon.fr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2.ac-lyon.fr/etab/ien/ain/bresse/" TargetMode="External"/><Relationship Id="rId5" Type="http://schemas.openxmlformats.org/officeDocument/2006/relationships/hyperlink" Target="mailto:ctice.0010062m@ac-lyon.fr" TargetMode="External"/><Relationship Id="rId4" Type="http://schemas.openxmlformats.org/officeDocument/2006/relationships/hyperlink" Target="mailto:raphael.daubourg@ac-lyon.fr" TargetMode="Externa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../../../RASED/2017-2018/doc%20RASED/17%2018%20Cadre%20de%20travail%20Rased-Ecoles.pdf" TargetMode="External"/><Relationship Id="rId2" Type="http://schemas.openxmlformats.org/officeDocument/2006/relationships/hyperlink" Target="../../../RASED/2017-2018/doc%20RASED/2018%202019%20%20plaquette%20RASED%20Montrevel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../../../RASED/2017-2018/doc%20RASED/17%2018%20demande%20d'aide%20RASED.pdf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../../../rentr&#233;es/2020/protocole-sanitaire---ann-e-scolaire-2021-2021-71258.pdf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../../../rentr&#233;es/2020/PROCEDURE%20DE%20GESTION%20Covid%20logo%20V15%2028%20ao&#251;t.pdf" TargetMode="External"/><Relationship Id="rId2" Type="http://schemas.openxmlformats.org/officeDocument/2006/relationships/hyperlink" Target="../../../../Covid-19/consignes/rentr&#233;e%202020/Protocole%20de%20gestion%20des%20cas%20de%20covid%20dans%20les%20&#233;coles%20et%20&#233;tablissements%20scolaires.pdf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2"/>
          <p:cNvSpPr txBox="1">
            <a:spLocks/>
          </p:cNvSpPr>
          <p:nvPr/>
        </p:nvSpPr>
        <p:spPr>
          <a:xfrm>
            <a:off x="3090594" y="2585837"/>
            <a:ext cx="5826983" cy="14420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REUNIONS DES DIRECTEURS</a:t>
            </a:r>
            <a:endParaRPr lang="fr-FR" sz="320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endParaRPr lang="fr-FR" sz="32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Sous-titre 3"/>
          <p:cNvSpPr txBox="1">
            <a:spLocks/>
          </p:cNvSpPr>
          <p:nvPr/>
        </p:nvSpPr>
        <p:spPr>
          <a:xfrm>
            <a:off x="3090594" y="4027915"/>
            <a:ext cx="5826983" cy="128391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dirty="0" smtClean="0"/>
              <a:t>4-7-8-9 septembre 2020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grpSp>
        <p:nvGrpSpPr>
          <p:cNvPr id="8" name="Grouper 9"/>
          <p:cNvGrpSpPr/>
          <p:nvPr/>
        </p:nvGrpSpPr>
        <p:grpSpPr>
          <a:xfrm>
            <a:off x="3184313" y="2238108"/>
            <a:ext cx="525531" cy="171686"/>
            <a:chOff x="5391302" y="1426464"/>
            <a:chExt cx="604579" cy="197510"/>
          </a:xfrm>
          <a:solidFill>
            <a:schemeClr val="bg1"/>
          </a:solidFill>
        </p:grpSpPr>
        <p:sp>
          <p:nvSpPr>
            <p:cNvPr id="9" name="Rectangle 8"/>
            <p:cNvSpPr/>
            <p:nvPr/>
          </p:nvSpPr>
          <p:spPr>
            <a:xfrm>
              <a:off x="5391302" y="1426464"/>
              <a:ext cx="95098" cy="1975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438850" y="1525218"/>
              <a:ext cx="557031" cy="9875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</p:spTree>
    <p:extLst>
      <p:ext uri="{BB962C8B-B14F-4D97-AF65-F5344CB8AC3E}">
        <p14:creationId xmlns:p14="http://schemas.microsoft.com/office/powerpoint/2010/main" val="286538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2890749" y="1309516"/>
            <a:ext cx="5590311" cy="141781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200" dirty="0" smtClean="0">
                <a:solidFill>
                  <a:srgbClr val="5AA1D8"/>
                </a:solidFill>
                <a:latin typeface="Arial Black" panose="020B0A04020102020204" pitchFamily="34" charset="0"/>
              </a:rPr>
              <a:t>Les orientations nationales</a:t>
            </a:r>
            <a:endParaRPr lang="fr-FR" sz="3200" dirty="0">
              <a:solidFill>
                <a:srgbClr val="5AA1D8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Espace réservé du texte 3"/>
          <p:cNvSpPr txBox="1">
            <a:spLocks/>
          </p:cNvSpPr>
          <p:nvPr/>
        </p:nvSpPr>
        <p:spPr>
          <a:xfrm>
            <a:off x="2967937" y="4783634"/>
            <a:ext cx="5590006" cy="55611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dirty="0"/>
          </a:p>
        </p:txBody>
      </p:sp>
      <p:sp>
        <p:nvSpPr>
          <p:cNvPr id="6" name="Espace réservé du texte 4"/>
          <p:cNvSpPr txBox="1">
            <a:spLocks/>
          </p:cNvSpPr>
          <p:nvPr/>
        </p:nvSpPr>
        <p:spPr>
          <a:xfrm>
            <a:off x="2967937" y="3452616"/>
            <a:ext cx="5590006" cy="8826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Grouper 9"/>
          <p:cNvGrpSpPr/>
          <p:nvPr/>
        </p:nvGrpSpPr>
        <p:grpSpPr>
          <a:xfrm>
            <a:off x="3056484" y="933753"/>
            <a:ext cx="525531" cy="171686"/>
            <a:chOff x="5391302" y="1426464"/>
            <a:chExt cx="604579" cy="197510"/>
          </a:xfrm>
          <a:solidFill>
            <a:srgbClr val="5AA1D8"/>
          </a:solidFill>
        </p:grpSpPr>
        <p:sp>
          <p:nvSpPr>
            <p:cNvPr id="8" name="Rectangle 7"/>
            <p:cNvSpPr/>
            <p:nvPr/>
          </p:nvSpPr>
          <p:spPr>
            <a:xfrm>
              <a:off x="5391302" y="1426464"/>
              <a:ext cx="95098" cy="1975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5AA1D8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5438850" y="1525218"/>
              <a:ext cx="557031" cy="9875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5AA1D8"/>
                </a:solidFill>
              </a:endParaRPr>
            </a:p>
          </p:txBody>
        </p:sp>
      </p:grpSp>
      <p:sp>
        <p:nvSpPr>
          <p:cNvPr id="2" name="ZoneTexte 1"/>
          <p:cNvSpPr txBox="1"/>
          <p:nvPr/>
        </p:nvSpPr>
        <p:spPr>
          <a:xfrm>
            <a:off x="3339915" y="2477192"/>
            <a:ext cx="4505499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400" dirty="0" smtClean="0"/>
              <a:t>La Loi 2019-791 pour une école de la Confiance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400" dirty="0" smtClean="0"/>
              <a:t>Instruction obligatoire à 3 ans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400" dirty="0" smtClean="0"/>
              <a:t>Circulaire de rentrée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400" dirty="0" smtClean="0"/>
              <a:t>Les programmes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400" dirty="0" smtClean="0"/>
              <a:t>Sécurité dans les écoles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400" dirty="0" smtClean="0"/>
              <a:t>Les évaluations CP et CE1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400" dirty="0" smtClean="0"/>
              <a:t>Sécurité et santé au travail</a:t>
            </a:r>
          </a:p>
          <a:p>
            <a:pPr algn="just"/>
            <a:endParaRPr lang="fr-FR" sz="2400" dirty="0" smtClean="0"/>
          </a:p>
          <a:p>
            <a:pPr algn="ctr"/>
            <a:r>
              <a:rPr lang="fr-FR" sz="2400" dirty="0" smtClean="0"/>
              <a:t>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12396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2967937" y="1915588"/>
            <a:ext cx="5590311" cy="141781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200" dirty="0" smtClean="0">
                <a:solidFill>
                  <a:srgbClr val="5AA1D8"/>
                </a:solidFill>
                <a:latin typeface="Arial Black" panose="020B0A04020102020204" pitchFamily="34" charset="0"/>
              </a:rPr>
              <a:t>Les orientations nationales</a:t>
            </a:r>
            <a:endParaRPr lang="fr-FR" sz="3200" dirty="0">
              <a:solidFill>
                <a:srgbClr val="5AA1D8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Espace réservé du texte 3"/>
          <p:cNvSpPr txBox="1">
            <a:spLocks/>
          </p:cNvSpPr>
          <p:nvPr/>
        </p:nvSpPr>
        <p:spPr>
          <a:xfrm>
            <a:off x="2967937" y="4783634"/>
            <a:ext cx="5590006" cy="55611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dirty="0"/>
          </a:p>
        </p:txBody>
      </p:sp>
      <p:sp>
        <p:nvSpPr>
          <p:cNvPr id="6" name="Espace réservé du texte 4"/>
          <p:cNvSpPr txBox="1">
            <a:spLocks/>
          </p:cNvSpPr>
          <p:nvPr/>
        </p:nvSpPr>
        <p:spPr>
          <a:xfrm>
            <a:off x="2967937" y="3452616"/>
            <a:ext cx="5590006" cy="8826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Grouper 9"/>
          <p:cNvGrpSpPr/>
          <p:nvPr/>
        </p:nvGrpSpPr>
        <p:grpSpPr>
          <a:xfrm>
            <a:off x="3098048" y="1624689"/>
            <a:ext cx="525531" cy="171686"/>
            <a:chOff x="5391302" y="1426464"/>
            <a:chExt cx="604579" cy="197510"/>
          </a:xfrm>
          <a:solidFill>
            <a:srgbClr val="5AA1D8"/>
          </a:solidFill>
        </p:grpSpPr>
        <p:sp>
          <p:nvSpPr>
            <p:cNvPr id="8" name="Rectangle 7"/>
            <p:cNvSpPr/>
            <p:nvPr/>
          </p:nvSpPr>
          <p:spPr>
            <a:xfrm>
              <a:off x="5391302" y="1426464"/>
              <a:ext cx="95098" cy="1975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5AA1D8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5438850" y="1525218"/>
              <a:ext cx="557031" cy="9875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5AA1D8"/>
                </a:solidFill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2842953" y="3466116"/>
            <a:ext cx="571499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dirty="0"/>
              <a:t>La Loi 2019-791 pour une école de la Confiance</a:t>
            </a:r>
          </a:p>
        </p:txBody>
      </p:sp>
    </p:spTree>
    <p:extLst>
      <p:ext uri="{BB962C8B-B14F-4D97-AF65-F5344CB8AC3E}">
        <p14:creationId xmlns:p14="http://schemas.microsoft.com/office/powerpoint/2010/main" val="289492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805131" y="992164"/>
            <a:ext cx="7881400" cy="58390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2500" dirty="0">
              <a:latin typeface="Arial Black" panose="020B0A04020102020204" pitchFamily="34" charset="0"/>
            </a:endParaRPr>
          </a:p>
        </p:txBody>
      </p:sp>
      <p:grpSp>
        <p:nvGrpSpPr>
          <p:cNvPr id="4" name="Grouper 9"/>
          <p:cNvGrpSpPr/>
          <p:nvPr/>
        </p:nvGrpSpPr>
        <p:grpSpPr>
          <a:xfrm>
            <a:off x="920089" y="663517"/>
            <a:ext cx="525531" cy="171686"/>
            <a:chOff x="5391302" y="1426464"/>
            <a:chExt cx="604579" cy="197510"/>
          </a:xfrm>
          <a:solidFill>
            <a:srgbClr val="5AA1D8"/>
          </a:solidFill>
        </p:grpSpPr>
        <p:sp>
          <p:nvSpPr>
            <p:cNvPr id="5" name="Rectangle 4"/>
            <p:cNvSpPr/>
            <p:nvPr/>
          </p:nvSpPr>
          <p:spPr>
            <a:xfrm>
              <a:off x="5391302" y="1426464"/>
              <a:ext cx="95098" cy="1975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438850" y="1525218"/>
              <a:ext cx="557031" cy="9875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7" name="Espace réservé du pied de page 4"/>
          <p:cNvSpPr txBox="1">
            <a:spLocks/>
          </p:cNvSpPr>
          <p:nvPr/>
        </p:nvSpPr>
        <p:spPr>
          <a:xfrm>
            <a:off x="3841197" y="6438713"/>
            <a:ext cx="1809268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320"/>
              </a:lnSpc>
            </a:pPr>
            <a:r>
              <a:rPr lang="fr-F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Réunion directeurs</a:t>
            </a:r>
            <a:endParaRPr lang="fr-FR" sz="900" b="0" i="0" dirty="0" smtClean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C5B465-768F-472B-948C-8202AA102334}" type="slidenum">
              <a:rPr lang="fr-FR" smtClean="0"/>
              <a:t>12</a:t>
            </a:fld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920089" y="1853739"/>
            <a:ext cx="686085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fr-FR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61420" y="1792183"/>
            <a:ext cx="6841374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fr-FR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https://</a:t>
            </a:r>
            <a:r>
              <a:rPr lang="fr-FR" u="sng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www.legifrance.gouv.fr/affichTexte.do?cidTexte=JORFTEXT000038829065&amp;categorieLien=id</a:t>
            </a:r>
            <a:endParaRPr lang="fr-FR" u="sng" dirty="0" smtClean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fr-FR" sz="2000" u="sng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fr-FR" dirty="0"/>
              <a:t>« </a:t>
            </a:r>
            <a:r>
              <a:rPr lang="fr-FR" i="1" dirty="0" smtClean="0"/>
              <a:t>instruction </a:t>
            </a:r>
            <a:r>
              <a:rPr lang="fr-FR" i="1" dirty="0"/>
              <a:t>obligatoire pour chaque enfant dès </a:t>
            </a:r>
            <a:r>
              <a:rPr lang="fr-FR" b="1" i="1" dirty="0"/>
              <a:t>l'âge de trois ans</a:t>
            </a:r>
            <a:r>
              <a:rPr lang="fr-FR" i="1" dirty="0"/>
              <a:t> et jusqu'à l'âge de seize ans.</a:t>
            </a:r>
            <a:r>
              <a:rPr lang="fr-FR" dirty="0"/>
              <a:t> </a:t>
            </a:r>
            <a:r>
              <a:rPr lang="fr-FR" dirty="0" smtClean="0"/>
              <a:t>»</a:t>
            </a:r>
          </a:p>
          <a:p>
            <a:pPr algn="just"/>
            <a:endParaRPr lang="fr-FR" dirty="0"/>
          </a:p>
          <a:p>
            <a:pPr algn="just"/>
            <a:endParaRPr lang="fr-FR" dirty="0"/>
          </a:p>
          <a:p>
            <a:pPr algn="just"/>
            <a:r>
              <a:rPr lang="fr-FR" dirty="0" smtClean="0">
                <a:hlinkClick r:id="rId3" action="ppaction://hlinkfile"/>
              </a:rPr>
              <a:t>Demande d’aménagement du temps de présence à l’école maternelle</a:t>
            </a:r>
            <a:r>
              <a:rPr lang="fr-FR" dirty="0" smtClean="0">
                <a:hlinkClick r:id="rId4" action="ppaction://hlinkfile"/>
              </a:rPr>
              <a:t>.</a:t>
            </a:r>
            <a:endParaRPr lang="fr-FR" dirty="0"/>
          </a:p>
          <a:p>
            <a:pPr algn="just">
              <a:spcAft>
                <a:spcPts val="0"/>
              </a:spcAft>
            </a:pPr>
            <a:endParaRPr lang="fr-F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03519" y="992164"/>
            <a:ext cx="71507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400" b="1" dirty="0"/>
              <a:t>La Loi 2019-791 pour une école de la Confiance</a:t>
            </a:r>
          </a:p>
        </p:txBody>
      </p:sp>
    </p:spTree>
    <p:extLst>
      <p:ext uri="{BB962C8B-B14F-4D97-AF65-F5344CB8AC3E}">
        <p14:creationId xmlns:p14="http://schemas.microsoft.com/office/powerpoint/2010/main" val="2048076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2967937" y="1915588"/>
            <a:ext cx="5590311" cy="141781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200" dirty="0" smtClean="0">
                <a:solidFill>
                  <a:srgbClr val="5AA1D8"/>
                </a:solidFill>
                <a:latin typeface="Arial Black" panose="020B0A04020102020204" pitchFamily="34" charset="0"/>
              </a:rPr>
              <a:t>Les orientations nationales</a:t>
            </a:r>
            <a:endParaRPr lang="fr-FR" sz="3200" dirty="0">
              <a:solidFill>
                <a:srgbClr val="5AA1D8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Espace réservé du texte 3"/>
          <p:cNvSpPr txBox="1">
            <a:spLocks/>
          </p:cNvSpPr>
          <p:nvPr/>
        </p:nvSpPr>
        <p:spPr>
          <a:xfrm>
            <a:off x="2967937" y="4783634"/>
            <a:ext cx="5590006" cy="55611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dirty="0"/>
          </a:p>
        </p:txBody>
      </p:sp>
      <p:sp>
        <p:nvSpPr>
          <p:cNvPr id="6" name="Espace réservé du texte 4"/>
          <p:cNvSpPr txBox="1">
            <a:spLocks/>
          </p:cNvSpPr>
          <p:nvPr/>
        </p:nvSpPr>
        <p:spPr>
          <a:xfrm>
            <a:off x="2967937" y="3452616"/>
            <a:ext cx="5590006" cy="8826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Grouper 9"/>
          <p:cNvGrpSpPr/>
          <p:nvPr/>
        </p:nvGrpSpPr>
        <p:grpSpPr>
          <a:xfrm>
            <a:off x="3098048" y="1624689"/>
            <a:ext cx="525531" cy="171686"/>
            <a:chOff x="5391302" y="1426464"/>
            <a:chExt cx="604579" cy="197510"/>
          </a:xfrm>
          <a:solidFill>
            <a:srgbClr val="5AA1D8"/>
          </a:solidFill>
        </p:grpSpPr>
        <p:sp>
          <p:nvSpPr>
            <p:cNvPr id="8" name="Rectangle 7"/>
            <p:cNvSpPr/>
            <p:nvPr/>
          </p:nvSpPr>
          <p:spPr>
            <a:xfrm>
              <a:off x="5391302" y="1426464"/>
              <a:ext cx="95098" cy="1975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5AA1D8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5438850" y="1525218"/>
              <a:ext cx="557031" cy="9875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5AA1D8"/>
                </a:solidFill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2842953" y="3466116"/>
            <a:ext cx="57149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800" dirty="0" smtClean="0"/>
              <a:t>Circulaire de rentrée 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81226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805131" y="992164"/>
            <a:ext cx="7881400" cy="58390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2500" dirty="0">
              <a:latin typeface="Arial Black" panose="020B0A04020102020204" pitchFamily="34" charset="0"/>
            </a:endParaRPr>
          </a:p>
        </p:txBody>
      </p:sp>
      <p:grpSp>
        <p:nvGrpSpPr>
          <p:cNvPr id="4" name="Grouper 9"/>
          <p:cNvGrpSpPr/>
          <p:nvPr/>
        </p:nvGrpSpPr>
        <p:grpSpPr>
          <a:xfrm>
            <a:off x="920089" y="663517"/>
            <a:ext cx="525531" cy="171686"/>
            <a:chOff x="5391302" y="1426464"/>
            <a:chExt cx="604579" cy="197510"/>
          </a:xfrm>
          <a:solidFill>
            <a:srgbClr val="5AA1D8"/>
          </a:solidFill>
        </p:grpSpPr>
        <p:sp>
          <p:nvSpPr>
            <p:cNvPr id="5" name="Rectangle 4"/>
            <p:cNvSpPr/>
            <p:nvPr/>
          </p:nvSpPr>
          <p:spPr>
            <a:xfrm>
              <a:off x="5391302" y="1426464"/>
              <a:ext cx="95098" cy="1975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438850" y="1525218"/>
              <a:ext cx="557031" cy="9875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7" name="Espace réservé du pied de page 4"/>
          <p:cNvSpPr txBox="1">
            <a:spLocks/>
          </p:cNvSpPr>
          <p:nvPr/>
        </p:nvSpPr>
        <p:spPr>
          <a:xfrm>
            <a:off x="3841197" y="6438713"/>
            <a:ext cx="1809268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320"/>
              </a:lnSpc>
            </a:pPr>
            <a:r>
              <a:rPr lang="fr-F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Réunion directeurs</a:t>
            </a:r>
            <a:endParaRPr lang="fr-FR" sz="900" b="0" i="0" dirty="0" smtClean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C5B465-768F-472B-948C-8202AA102334}" type="slidenum">
              <a:rPr lang="fr-FR" smtClean="0"/>
              <a:t>14</a:t>
            </a:fld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920089" y="1853739"/>
            <a:ext cx="686085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fr-FR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61420" y="1792183"/>
            <a:ext cx="684137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Note de service </a:t>
            </a:r>
            <a:r>
              <a:rPr lang="fr-F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10/07/2020 parue au BO n°28 du 10 juillet 2020</a:t>
            </a:r>
            <a:endParaRPr lang="fr-FR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fr-FR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fr-FR" u="sng" dirty="0">
                <a:solidFill>
                  <a:srgbClr val="002060"/>
                </a:solidFill>
                <a:hlinkClick r:id="rId2"/>
              </a:rPr>
              <a:t>https://www.education.gouv.fr/la-circulaire-de-rentree-2020-au-bulletin-officiel-305132</a:t>
            </a:r>
            <a:endParaRPr lang="fr-FR" dirty="0">
              <a:solidFill>
                <a:srgbClr val="002060"/>
              </a:solidFill>
            </a:endParaRPr>
          </a:p>
          <a:p>
            <a:pPr algn="just">
              <a:spcAft>
                <a:spcPts val="0"/>
              </a:spcAft>
            </a:pPr>
            <a:endParaRPr lang="fr-FR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03519" y="992164"/>
            <a:ext cx="715077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4000" b="1" dirty="0" smtClean="0"/>
              <a:t>Circulaire de rentrée </a:t>
            </a:r>
            <a:endParaRPr lang="fr-FR" sz="4000" b="1" dirty="0"/>
          </a:p>
        </p:txBody>
      </p:sp>
    </p:spTree>
    <p:extLst>
      <p:ext uri="{BB962C8B-B14F-4D97-AF65-F5344CB8AC3E}">
        <p14:creationId xmlns:p14="http://schemas.microsoft.com/office/powerpoint/2010/main" val="3172036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2967937" y="1915588"/>
            <a:ext cx="5590311" cy="141781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200" dirty="0" smtClean="0">
                <a:solidFill>
                  <a:srgbClr val="5AA1D8"/>
                </a:solidFill>
                <a:latin typeface="Arial Black" panose="020B0A04020102020204" pitchFamily="34" charset="0"/>
              </a:rPr>
              <a:t>Les orientations nationales</a:t>
            </a:r>
            <a:endParaRPr lang="fr-FR" sz="3200" dirty="0">
              <a:solidFill>
                <a:srgbClr val="5AA1D8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Espace réservé du texte 3"/>
          <p:cNvSpPr txBox="1">
            <a:spLocks/>
          </p:cNvSpPr>
          <p:nvPr/>
        </p:nvSpPr>
        <p:spPr>
          <a:xfrm>
            <a:off x="2967937" y="4783634"/>
            <a:ext cx="5590006" cy="55611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dirty="0"/>
          </a:p>
        </p:txBody>
      </p:sp>
      <p:sp>
        <p:nvSpPr>
          <p:cNvPr id="6" name="Espace réservé du texte 4"/>
          <p:cNvSpPr txBox="1">
            <a:spLocks/>
          </p:cNvSpPr>
          <p:nvPr/>
        </p:nvSpPr>
        <p:spPr>
          <a:xfrm>
            <a:off x="2967937" y="3452616"/>
            <a:ext cx="5590006" cy="8826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Grouper 9"/>
          <p:cNvGrpSpPr/>
          <p:nvPr/>
        </p:nvGrpSpPr>
        <p:grpSpPr>
          <a:xfrm>
            <a:off x="3098048" y="1624689"/>
            <a:ext cx="525531" cy="171686"/>
            <a:chOff x="5391302" y="1426464"/>
            <a:chExt cx="604579" cy="197510"/>
          </a:xfrm>
          <a:solidFill>
            <a:srgbClr val="5AA1D8"/>
          </a:solidFill>
        </p:grpSpPr>
        <p:sp>
          <p:nvSpPr>
            <p:cNvPr id="8" name="Rectangle 7"/>
            <p:cNvSpPr/>
            <p:nvPr/>
          </p:nvSpPr>
          <p:spPr>
            <a:xfrm>
              <a:off x="5391302" y="1426464"/>
              <a:ext cx="95098" cy="1975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5AA1D8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5438850" y="1525218"/>
              <a:ext cx="557031" cy="9875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5AA1D8"/>
                </a:solidFill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2842953" y="3466116"/>
            <a:ext cx="57149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200" dirty="0" smtClean="0"/>
              <a:t>Les programmes 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218078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805400" y="945635"/>
            <a:ext cx="7881400" cy="58390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500" dirty="0" smtClean="0">
                <a:latin typeface="Arial Black" panose="020B0A04020102020204" pitchFamily="34" charset="0"/>
              </a:rPr>
              <a:t>Les programmes</a:t>
            </a:r>
            <a:endParaRPr lang="fr-FR" sz="2500" dirty="0">
              <a:latin typeface="Arial Black" panose="020B0A04020102020204" pitchFamily="34" charset="0"/>
            </a:endParaRPr>
          </a:p>
        </p:txBody>
      </p:sp>
      <p:sp>
        <p:nvSpPr>
          <p:cNvPr id="3" name="Espace réservé du texte 3"/>
          <p:cNvSpPr txBox="1">
            <a:spLocks/>
          </p:cNvSpPr>
          <p:nvPr/>
        </p:nvSpPr>
        <p:spPr>
          <a:xfrm>
            <a:off x="804863" y="1471352"/>
            <a:ext cx="7881937" cy="375735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endParaRPr lang="fr-FR" sz="2400" b="1" dirty="0" smtClean="0">
              <a:solidFill>
                <a:srgbClr val="5AA1D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spcAft>
                <a:spcPts val="0"/>
              </a:spcAft>
              <a:buNone/>
            </a:pP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l’Arrêté du </a:t>
            </a:r>
            <a:r>
              <a:rPr lang="fr-FR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17/07/2020 </a:t>
            </a: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remplace les annexes de l’Arrêté du 9 novembre 2015 </a:t>
            </a:r>
            <a:r>
              <a:rPr lang="fr-FR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 </a:t>
            </a: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abroge l'arrêté du 12 juin 2015 fixant le programme d'enseignement moral et civique de l'école élémentaire et du collège </a:t>
            </a:r>
            <a:endParaRPr lang="fr-FR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Aft>
                <a:spcPts val="0"/>
              </a:spcAft>
              <a:buNone/>
            </a:pPr>
            <a:r>
              <a:rPr lang="fr-FR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https://www.education.gouv.fr/bo/20/Hebdo31/MENE2018714A.htm</a:t>
            </a:r>
            <a:endParaRPr lang="fr-FR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4863" lvl="2" indent="-177800">
              <a:buClr>
                <a:srgbClr val="EE7444"/>
              </a:buClr>
              <a:buFont typeface="Lucida Grande"/>
              <a:buChar char="-"/>
            </a:pPr>
            <a:endParaRPr lang="fr-FR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er 9"/>
          <p:cNvGrpSpPr/>
          <p:nvPr/>
        </p:nvGrpSpPr>
        <p:grpSpPr>
          <a:xfrm>
            <a:off x="920089" y="663517"/>
            <a:ext cx="525531" cy="171686"/>
            <a:chOff x="5391302" y="1426464"/>
            <a:chExt cx="604579" cy="197510"/>
          </a:xfrm>
          <a:solidFill>
            <a:srgbClr val="5AA1D8"/>
          </a:solidFill>
        </p:grpSpPr>
        <p:sp>
          <p:nvSpPr>
            <p:cNvPr id="5" name="Rectangle 4"/>
            <p:cNvSpPr/>
            <p:nvPr/>
          </p:nvSpPr>
          <p:spPr>
            <a:xfrm>
              <a:off x="5391302" y="1426464"/>
              <a:ext cx="95098" cy="1975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438850" y="1525218"/>
              <a:ext cx="557031" cy="9875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7" name="Espace réservé du pied de page 4"/>
          <p:cNvSpPr txBox="1">
            <a:spLocks/>
          </p:cNvSpPr>
          <p:nvPr/>
        </p:nvSpPr>
        <p:spPr>
          <a:xfrm>
            <a:off x="3841197" y="6438713"/>
            <a:ext cx="1809268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320"/>
              </a:lnSpc>
            </a:pPr>
            <a:r>
              <a:rPr lang="fr-F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Réunion directeurs</a:t>
            </a:r>
            <a:endParaRPr lang="fr-FR" sz="900" b="0" i="0" dirty="0" smtClean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C5B465-768F-472B-948C-8202AA102334}" type="slidenum">
              <a:rPr lang="fr-FR" smtClean="0"/>
              <a:t>16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9125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805400" y="945635"/>
            <a:ext cx="7881400" cy="58390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500" dirty="0" smtClean="0">
                <a:latin typeface="Arial Black" panose="020B0A04020102020204" pitchFamily="34" charset="0"/>
              </a:rPr>
              <a:t>Programme du cycle 1</a:t>
            </a:r>
            <a:endParaRPr lang="fr-FR" sz="2500" dirty="0">
              <a:latin typeface="Arial Black" panose="020B0A04020102020204" pitchFamily="34" charset="0"/>
            </a:endParaRPr>
          </a:p>
        </p:txBody>
      </p:sp>
      <p:sp>
        <p:nvSpPr>
          <p:cNvPr id="3" name="Espace réservé du texte 3"/>
          <p:cNvSpPr txBox="1">
            <a:spLocks/>
          </p:cNvSpPr>
          <p:nvPr/>
        </p:nvSpPr>
        <p:spPr>
          <a:xfrm>
            <a:off x="804863" y="1471352"/>
            <a:ext cx="7881937" cy="469431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dirty="0"/>
          </a:p>
          <a:p>
            <a:pPr marL="0" indent="0" algn="just">
              <a:spcAft>
                <a:spcPts val="0"/>
              </a:spcAft>
              <a:buNone/>
            </a:pPr>
            <a:endParaRPr lang="fr-FR" sz="2400" b="1" dirty="0" smtClean="0">
              <a:solidFill>
                <a:srgbClr val="5AA1D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4863" lvl="2" indent="-177800">
              <a:buClr>
                <a:srgbClr val="EE7444"/>
              </a:buClr>
              <a:buFont typeface="Lucida Grande"/>
              <a:buChar char="-"/>
            </a:pPr>
            <a:endParaRPr lang="fr-FR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er 9"/>
          <p:cNvGrpSpPr/>
          <p:nvPr/>
        </p:nvGrpSpPr>
        <p:grpSpPr>
          <a:xfrm>
            <a:off x="920089" y="663517"/>
            <a:ext cx="525531" cy="171686"/>
            <a:chOff x="5391302" y="1426464"/>
            <a:chExt cx="604579" cy="197510"/>
          </a:xfrm>
          <a:solidFill>
            <a:srgbClr val="5AA1D8"/>
          </a:solidFill>
        </p:grpSpPr>
        <p:sp>
          <p:nvSpPr>
            <p:cNvPr id="5" name="Rectangle 4"/>
            <p:cNvSpPr/>
            <p:nvPr/>
          </p:nvSpPr>
          <p:spPr>
            <a:xfrm>
              <a:off x="5391302" y="1426464"/>
              <a:ext cx="95098" cy="1975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438850" y="1525218"/>
              <a:ext cx="557031" cy="9875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7" name="Espace réservé du pied de page 4"/>
          <p:cNvSpPr txBox="1">
            <a:spLocks/>
          </p:cNvSpPr>
          <p:nvPr/>
        </p:nvSpPr>
        <p:spPr>
          <a:xfrm>
            <a:off x="3841197" y="6438713"/>
            <a:ext cx="1809268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320"/>
              </a:lnSpc>
            </a:pPr>
            <a:r>
              <a:rPr lang="fr-F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Réunion directeurs</a:t>
            </a:r>
            <a:endParaRPr lang="fr-FR" sz="900" b="0" i="0" dirty="0" smtClean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C5B465-768F-472B-948C-8202AA102334}" type="slidenum">
              <a:rPr lang="fr-FR" smtClean="0"/>
              <a:t>17</a:t>
            </a:fld>
            <a:endParaRPr lang="fr-FR" dirty="0"/>
          </a:p>
        </p:txBody>
      </p:sp>
      <p:pic>
        <p:nvPicPr>
          <p:cNvPr id="10" name="Image 9" descr="https://cache.media.eduscol.education.fr/image/Programmes/30/7/vignette_programme_cycle1_1313307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074" y="1731062"/>
            <a:ext cx="1571624" cy="240867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oneTexte 7"/>
          <p:cNvSpPr txBox="1"/>
          <p:nvPr/>
        </p:nvSpPr>
        <p:spPr>
          <a:xfrm>
            <a:off x="3108960" y="2335876"/>
            <a:ext cx="52287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fr-FR" sz="24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https://eduscol.education.fr/pid33040/programme-ressources-et-evaluation.html</a:t>
            </a:r>
            <a:endParaRPr lang="fr-F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23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805400" y="945635"/>
            <a:ext cx="7881400" cy="58390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500" dirty="0" smtClean="0">
                <a:latin typeface="Arial Black" panose="020B0A04020102020204" pitchFamily="34" charset="0"/>
              </a:rPr>
              <a:t>Programme du cycle 2</a:t>
            </a:r>
            <a:endParaRPr lang="fr-FR" sz="2500" dirty="0">
              <a:latin typeface="Arial Black" panose="020B0A04020102020204" pitchFamily="34" charset="0"/>
            </a:endParaRPr>
          </a:p>
        </p:txBody>
      </p:sp>
      <p:sp>
        <p:nvSpPr>
          <p:cNvPr id="3" name="Espace réservé du texte 3"/>
          <p:cNvSpPr txBox="1">
            <a:spLocks/>
          </p:cNvSpPr>
          <p:nvPr/>
        </p:nvSpPr>
        <p:spPr>
          <a:xfrm>
            <a:off x="804863" y="1471352"/>
            <a:ext cx="7881937" cy="469431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dirty="0"/>
          </a:p>
          <a:p>
            <a:pPr marL="0" indent="0" algn="just">
              <a:spcAft>
                <a:spcPts val="0"/>
              </a:spcAft>
              <a:buNone/>
            </a:pPr>
            <a:endParaRPr lang="fr-FR" sz="2400" b="1" dirty="0" smtClean="0">
              <a:solidFill>
                <a:srgbClr val="5AA1D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4863" lvl="2" indent="-177800">
              <a:buClr>
                <a:srgbClr val="EE7444"/>
              </a:buClr>
              <a:buFont typeface="Lucida Grande"/>
              <a:buChar char="-"/>
            </a:pPr>
            <a:endParaRPr lang="fr-FR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er 9"/>
          <p:cNvGrpSpPr/>
          <p:nvPr/>
        </p:nvGrpSpPr>
        <p:grpSpPr>
          <a:xfrm>
            <a:off x="920089" y="663517"/>
            <a:ext cx="525531" cy="171686"/>
            <a:chOff x="5391302" y="1426464"/>
            <a:chExt cx="604579" cy="197510"/>
          </a:xfrm>
          <a:solidFill>
            <a:srgbClr val="5AA1D8"/>
          </a:solidFill>
        </p:grpSpPr>
        <p:sp>
          <p:nvSpPr>
            <p:cNvPr id="5" name="Rectangle 4"/>
            <p:cNvSpPr/>
            <p:nvPr/>
          </p:nvSpPr>
          <p:spPr>
            <a:xfrm>
              <a:off x="5391302" y="1426464"/>
              <a:ext cx="95098" cy="1975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438850" y="1525218"/>
              <a:ext cx="557031" cy="9875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7" name="Espace réservé du pied de page 4"/>
          <p:cNvSpPr txBox="1">
            <a:spLocks/>
          </p:cNvSpPr>
          <p:nvPr/>
        </p:nvSpPr>
        <p:spPr>
          <a:xfrm>
            <a:off x="3841197" y="6438713"/>
            <a:ext cx="1809268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320"/>
              </a:lnSpc>
            </a:pPr>
            <a:r>
              <a:rPr lang="fr-F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Réunion directeurs</a:t>
            </a:r>
            <a:endParaRPr lang="fr-FR" sz="900" b="0" i="0" dirty="0" smtClean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C5B465-768F-472B-948C-8202AA102334}" type="slidenum">
              <a:rPr lang="fr-FR" smtClean="0"/>
              <a:t>18</a:t>
            </a:fld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3108960" y="2335876"/>
            <a:ext cx="52287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fr-FR" sz="2400" u="sng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https://eduscol.education.fr/pid34139/cycle-2.html</a:t>
            </a:r>
            <a:endParaRPr lang="fr-FR" sz="24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240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2" name="Image 11" descr="https://cache.media.eduscol.education.fr/image/Programmes/31/6/vignette_programme_cycle2_1313316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753" y="1745673"/>
            <a:ext cx="1981516" cy="29260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9810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805400" y="945635"/>
            <a:ext cx="7881400" cy="58390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500" dirty="0" smtClean="0">
                <a:latin typeface="Arial Black" panose="020B0A04020102020204" pitchFamily="34" charset="0"/>
              </a:rPr>
              <a:t>Programme du cycle 3</a:t>
            </a:r>
            <a:endParaRPr lang="fr-FR" sz="2500" dirty="0">
              <a:latin typeface="Arial Black" panose="020B0A04020102020204" pitchFamily="34" charset="0"/>
            </a:endParaRPr>
          </a:p>
        </p:txBody>
      </p:sp>
      <p:sp>
        <p:nvSpPr>
          <p:cNvPr id="3" name="Espace réservé du texte 3"/>
          <p:cNvSpPr txBox="1">
            <a:spLocks/>
          </p:cNvSpPr>
          <p:nvPr/>
        </p:nvSpPr>
        <p:spPr>
          <a:xfrm>
            <a:off x="804863" y="1471352"/>
            <a:ext cx="7881937" cy="469431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dirty="0"/>
          </a:p>
          <a:p>
            <a:pPr marL="0" indent="0" algn="just">
              <a:spcAft>
                <a:spcPts val="0"/>
              </a:spcAft>
              <a:buNone/>
            </a:pPr>
            <a:endParaRPr lang="fr-FR" sz="2400" b="1" dirty="0" smtClean="0">
              <a:solidFill>
                <a:srgbClr val="5AA1D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4863" lvl="2" indent="-177800">
              <a:buClr>
                <a:srgbClr val="EE7444"/>
              </a:buClr>
              <a:buFont typeface="Lucida Grande"/>
              <a:buChar char="-"/>
            </a:pPr>
            <a:endParaRPr lang="fr-FR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er 9"/>
          <p:cNvGrpSpPr/>
          <p:nvPr/>
        </p:nvGrpSpPr>
        <p:grpSpPr>
          <a:xfrm>
            <a:off x="920089" y="663517"/>
            <a:ext cx="525531" cy="171686"/>
            <a:chOff x="5391302" y="1426464"/>
            <a:chExt cx="604579" cy="197510"/>
          </a:xfrm>
          <a:solidFill>
            <a:srgbClr val="5AA1D8"/>
          </a:solidFill>
        </p:grpSpPr>
        <p:sp>
          <p:nvSpPr>
            <p:cNvPr id="5" name="Rectangle 4"/>
            <p:cNvSpPr/>
            <p:nvPr/>
          </p:nvSpPr>
          <p:spPr>
            <a:xfrm>
              <a:off x="5391302" y="1426464"/>
              <a:ext cx="95098" cy="1975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438850" y="1525218"/>
              <a:ext cx="557031" cy="9875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7" name="Espace réservé du pied de page 4"/>
          <p:cNvSpPr txBox="1">
            <a:spLocks/>
          </p:cNvSpPr>
          <p:nvPr/>
        </p:nvSpPr>
        <p:spPr>
          <a:xfrm>
            <a:off x="3841197" y="6438713"/>
            <a:ext cx="1809268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320"/>
              </a:lnSpc>
            </a:pPr>
            <a:r>
              <a:rPr lang="fr-F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Réunion directeurs</a:t>
            </a:r>
            <a:endParaRPr lang="fr-FR" sz="900" b="0" i="0" dirty="0" smtClean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C5B465-768F-472B-948C-8202AA102334}" type="slidenum">
              <a:rPr lang="fr-FR" smtClean="0"/>
              <a:t>19</a:t>
            </a:fld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3108959" y="2288660"/>
            <a:ext cx="56360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fr-FR" sz="2400" u="sng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https://eduscol.education.fr/pid34150/cycle-3-ecole-elementaire-college.html</a:t>
            </a:r>
            <a:endParaRPr lang="fr-FR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1" name="Image 10" descr="https://cache.media.eduscol.education.fr/image/Programmes/31/9/vignette_programme_cycle3_1313319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736" y="1529542"/>
            <a:ext cx="1712421" cy="26933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7065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805400" y="182889"/>
            <a:ext cx="7881400" cy="128693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2500" dirty="0" smtClean="0">
              <a:latin typeface="Arial Black" panose="020B0A04020102020204" pitchFamily="34" charset="0"/>
            </a:endParaRPr>
          </a:p>
          <a:p>
            <a:endParaRPr lang="fr-FR" sz="2500" dirty="0" smtClean="0">
              <a:latin typeface="Arial Black" panose="020B0A04020102020204" pitchFamily="34" charset="0"/>
            </a:endParaRPr>
          </a:p>
          <a:p>
            <a:r>
              <a:rPr lang="fr-FR" sz="2500" dirty="0" smtClean="0">
                <a:latin typeface="Arial Black" panose="020B0A04020102020204" pitchFamily="34" charset="0"/>
              </a:rPr>
              <a:t>Ordre du jour</a:t>
            </a:r>
            <a:endParaRPr lang="fr-FR" sz="2500" dirty="0">
              <a:latin typeface="Arial Black" panose="020B0A04020102020204" pitchFamily="34" charset="0"/>
            </a:endParaRPr>
          </a:p>
        </p:txBody>
      </p:sp>
      <p:sp>
        <p:nvSpPr>
          <p:cNvPr id="3" name="Espace réservé du texte 5"/>
          <p:cNvSpPr txBox="1">
            <a:spLocks/>
          </p:cNvSpPr>
          <p:nvPr/>
        </p:nvSpPr>
        <p:spPr>
          <a:xfrm>
            <a:off x="804863" y="1555668"/>
            <a:ext cx="7881937" cy="466225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5AA1D8"/>
              </a:buClr>
              <a:buFont typeface="Wingdings" panose="05000000000000000000" pitchFamily="2" charset="2"/>
              <a:buChar char="§"/>
            </a:pPr>
            <a:r>
              <a:rPr 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La circonscription </a:t>
            </a:r>
          </a:p>
          <a:p>
            <a:pPr>
              <a:buClr>
                <a:srgbClr val="5AA1D8"/>
              </a:buClr>
              <a:buFont typeface="Wingdings" panose="05000000000000000000" pitchFamily="2" charset="2"/>
              <a:buChar char="§"/>
            </a:pPr>
            <a:r>
              <a:rPr 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Le RASED</a:t>
            </a:r>
          </a:p>
          <a:p>
            <a:pPr>
              <a:buClr>
                <a:srgbClr val="5AA1D8"/>
              </a:buClr>
              <a:buFont typeface="Wingdings" panose="05000000000000000000" pitchFamily="2" charset="2"/>
              <a:buChar char="§"/>
            </a:pPr>
            <a:r>
              <a:rPr 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Le contexte sanitaire</a:t>
            </a:r>
          </a:p>
          <a:p>
            <a:pPr>
              <a:buClr>
                <a:srgbClr val="5AA1D8"/>
              </a:buClr>
              <a:buFont typeface="Wingdings" panose="05000000000000000000" pitchFamily="2" charset="2"/>
              <a:buChar char="§"/>
            </a:pPr>
            <a:r>
              <a:rPr 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Orientations nationales : </a:t>
            </a:r>
          </a:p>
          <a:p>
            <a:pPr lvl="1">
              <a:buClr>
                <a:srgbClr val="5AA1D8"/>
              </a:buClr>
              <a:buFont typeface="Wingdings" panose="05000000000000000000" pitchFamily="2" charset="2"/>
              <a:buChar char="§"/>
            </a:pPr>
            <a:r>
              <a:rPr 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programmes – évaluations CP et CE1</a:t>
            </a:r>
          </a:p>
          <a:p>
            <a:pPr lvl="1">
              <a:buClr>
                <a:srgbClr val="5AA1D8"/>
              </a:buClr>
              <a:buFont typeface="Wingdings" panose="05000000000000000000" pitchFamily="2" charset="2"/>
              <a:buChar char="§"/>
            </a:pPr>
            <a:r>
              <a:rPr 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La mallette des parents</a:t>
            </a:r>
          </a:p>
          <a:p>
            <a:pPr lvl="1">
              <a:buClr>
                <a:srgbClr val="5AA1D8"/>
              </a:buClr>
              <a:buFont typeface="Wingdings" panose="05000000000000000000" pitchFamily="2" charset="2"/>
              <a:buChar char="§"/>
            </a:pPr>
            <a:r>
              <a:rPr lang="fr-FR" sz="1800" dirty="0">
                <a:latin typeface="Arial" panose="020B0604020202020204" pitchFamily="34" charset="0"/>
                <a:cs typeface="Arial" panose="020B0604020202020204" pitchFamily="34" charset="0"/>
              </a:rPr>
              <a:t>Sécurité des </a:t>
            </a:r>
            <a:r>
              <a:rPr 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écoles</a:t>
            </a:r>
          </a:p>
          <a:p>
            <a:pPr lvl="1">
              <a:buClr>
                <a:srgbClr val="5AA1D8"/>
              </a:buClr>
              <a:buFont typeface="Wingdings" panose="05000000000000000000" pitchFamily="2" charset="2"/>
              <a:buChar char="§"/>
            </a:pPr>
            <a:r>
              <a:rPr 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Sécurité et santé au travail</a:t>
            </a:r>
            <a:endParaRPr lang="fr-F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defTabSz="457200">
              <a:lnSpc>
                <a:spcPct val="100000"/>
              </a:lnSpc>
              <a:spcBef>
                <a:spcPts val="0"/>
              </a:spcBef>
              <a:buClr>
                <a:srgbClr val="5AA1D8"/>
              </a:buClr>
              <a:buFont typeface="Wingdings" panose="05000000000000000000" pitchFamily="2" charset="2"/>
              <a:buChar char="§"/>
            </a:pPr>
            <a:r>
              <a:rPr lang="fr-FR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Le </a:t>
            </a:r>
            <a:r>
              <a:rPr lang="fr-FR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 de formation</a:t>
            </a:r>
          </a:p>
          <a:p>
            <a:pPr>
              <a:buClr>
                <a:srgbClr val="5AA1D8"/>
              </a:buClr>
            </a:pPr>
            <a:r>
              <a:rPr 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Informations diverses</a:t>
            </a:r>
          </a:p>
          <a:p>
            <a:pPr marL="0" indent="0">
              <a:buClr>
                <a:srgbClr val="5AA1D8"/>
              </a:buClr>
              <a:buNone/>
            </a:pPr>
            <a:endParaRPr lang="fr-FR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Clr>
                <a:srgbClr val="5AA1D8"/>
              </a:buClr>
              <a:buFont typeface="Wingdings" panose="05000000000000000000" pitchFamily="2" charset="2"/>
              <a:buChar char="§"/>
            </a:pPr>
            <a:endParaRPr lang="fr-FR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Clr>
                <a:srgbClr val="5AA1D8"/>
              </a:buClr>
              <a:buFont typeface="Wingdings" panose="05000000000000000000" pitchFamily="2" charset="2"/>
              <a:buChar char="§"/>
            </a:pPr>
            <a:endParaRPr lang="fr-FR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5AA1D8"/>
              </a:buClr>
              <a:buFont typeface="Wingdings" panose="05000000000000000000" pitchFamily="2" charset="2"/>
              <a:buChar char="§"/>
            </a:pPr>
            <a:endParaRPr lang="fr-FR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5AA1D8"/>
              </a:buClr>
              <a:buNone/>
            </a:pPr>
            <a:r>
              <a:rPr lang="fr-F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Clr>
                <a:srgbClr val="E96667"/>
              </a:buClr>
            </a:pPr>
            <a:endParaRPr lang="fr-FR" dirty="0"/>
          </a:p>
        </p:txBody>
      </p:sp>
      <p:grpSp>
        <p:nvGrpSpPr>
          <p:cNvPr id="4" name="Grouper 9"/>
          <p:cNvGrpSpPr/>
          <p:nvPr/>
        </p:nvGrpSpPr>
        <p:grpSpPr>
          <a:xfrm>
            <a:off x="932967" y="568605"/>
            <a:ext cx="525531" cy="171686"/>
            <a:chOff x="5391302" y="1426464"/>
            <a:chExt cx="604579" cy="197510"/>
          </a:xfrm>
          <a:solidFill>
            <a:srgbClr val="5AA1D8"/>
          </a:solidFill>
        </p:grpSpPr>
        <p:sp>
          <p:nvSpPr>
            <p:cNvPr id="5" name="Rectangle 4"/>
            <p:cNvSpPr/>
            <p:nvPr/>
          </p:nvSpPr>
          <p:spPr>
            <a:xfrm>
              <a:off x="5391302" y="1426464"/>
              <a:ext cx="95098" cy="1975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438850" y="1525218"/>
              <a:ext cx="557031" cy="9875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7" name="Espace réservé du pied de page 4"/>
          <p:cNvSpPr txBox="1">
            <a:spLocks/>
          </p:cNvSpPr>
          <p:nvPr/>
        </p:nvSpPr>
        <p:spPr>
          <a:xfrm>
            <a:off x="3841197" y="6438713"/>
            <a:ext cx="1809268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320"/>
              </a:lnSpc>
            </a:pPr>
            <a:r>
              <a:rPr lang="fr-F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Réunion directeurs</a:t>
            </a:r>
            <a:endParaRPr lang="fr-FR" sz="900" b="0" i="0" dirty="0" smtClean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C5B465-768F-472B-948C-8202AA102334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51327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805400" y="945635"/>
            <a:ext cx="7881400" cy="58390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500" dirty="0" smtClean="0">
                <a:latin typeface="Arial Black" panose="020B0A04020102020204" pitchFamily="34" charset="0"/>
              </a:rPr>
              <a:t>Recommandations pédagogiques</a:t>
            </a:r>
            <a:endParaRPr lang="fr-FR" sz="2500" dirty="0">
              <a:latin typeface="Arial Black" panose="020B0A04020102020204" pitchFamily="34" charset="0"/>
            </a:endParaRPr>
          </a:p>
        </p:txBody>
      </p:sp>
      <p:sp>
        <p:nvSpPr>
          <p:cNvPr id="3" name="Espace réservé du texte 3"/>
          <p:cNvSpPr txBox="1">
            <a:spLocks/>
          </p:cNvSpPr>
          <p:nvPr/>
        </p:nvSpPr>
        <p:spPr>
          <a:xfrm>
            <a:off x="804863" y="1471352"/>
            <a:ext cx="7881937" cy="27348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dirty="0"/>
          </a:p>
          <a:p>
            <a:pPr lvl="0"/>
            <a:r>
              <a:rPr lang="fr-FR" dirty="0" smtClean="0"/>
              <a:t>attendus </a:t>
            </a:r>
            <a:r>
              <a:rPr lang="fr-FR" dirty="0"/>
              <a:t>de fin d'année et repères annuels de progression  </a:t>
            </a:r>
          </a:p>
          <a:p>
            <a:pPr marL="0" indent="0" algn="just">
              <a:buNone/>
            </a:pPr>
            <a:r>
              <a:rPr lang="fr-FR" sz="24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https://eduscol.education.fr/cid152614/attendus-fin-annee-reperes-annuels-progression-la.html#cycle2</a:t>
            </a:r>
            <a:endParaRPr lang="fr-F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fr-FR" sz="2400" b="1" dirty="0" smtClean="0">
              <a:solidFill>
                <a:srgbClr val="5AA1D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4863" lvl="2" indent="-177800">
              <a:buClr>
                <a:srgbClr val="EE7444"/>
              </a:buClr>
              <a:buFont typeface="Lucida Grande"/>
              <a:buChar char="-"/>
            </a:pPr>
            <a:endParaRPr lang="fr-FR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er 9"/>
          <p:cNvGrpSpPr/>
          <p:nvPr/>
        </p:nvGrpSpPr>
        <p:grpSpPr>
          <a:xfrm>
            <a:off x="920089" y="663517"/>
            <a:ext cx="525531" cy="171686"/>
            <a:chOff x="5391302" y="1426464"/>
            <a:chExt cx="604579" cy="197510"/>
          </a:xfrm>
          <a:solidFill>
            <a:srgbClr val="5AA1D8"/>
          </a:solidFill>
        </p:grpSpPr>
        <p:sp>
          <p:nvSpPr>
            <p:cNvPr id="5" name="Rectangle 4"/>
            <p:cNvSpPr/>
            <p:nvPr/>
          </p:nvSpPr>
          <p:spPr>
            <a:xfrm>
              <a:off x="5391302" y="1426464"/>
              <a:ext cx="95098" cy="1975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438850" y="1525218"/>
              <a:ext cx="557031" cy="9875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7" name="Espace réservé du pied de page 4"/>
          <p:cNvSpPr txBox="1">
            <a:spLocks/>
          </p:cNvSpPr>
          <p:nvPr/>
        </p:nvSpPr>
        <p:spPr>
          <a:xfrm>
            <a:off x="3841197" y="6438713"/>
            <a:ext cx="1809268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320"/>
              </a:lnSpc>
            </a:pPr>
            <a:r>
              <a:rPr lang="fr-F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Réunion directeurs</a:t>
            </a:r>
            <a:endParaRPr lang="fr-FR" sz="900" b="0" i="0" dirty="0" smtClean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C5B465-768F-472B-948C-8202AA102334}" type="slidenum">
              <a:rPr lang="fr-FR" smtClean="0"/>
              <a:t>20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09315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805130" y="950561"/>
            <a:ext cx="7881400" cy="58390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500" dirty="0" smtClean="0">
                <a:latin typeface="Arial Black" panose="020B0A04020102020204" pitchFamily="34" charset="0"/>
              </a:rPr>
              <a:t>Les évaluations CP – CE1 </a:t>
            </a:r>
            <a:endParaRPr lang="fr-FR" sz="2500" dirty="0">
              <a:latin typeface="Arial Black" panose="020B0A04020102020204" pitchFamily="34" charset="0"/>
            </a:endParaRPr>
          </a:p>
        </p:txBody>
      </p:sp>
      <p:grpSp>
        <p:nvGrpSpPr>
          <p:cNvPr id="4" name="Grouper 9"/>
          <p:cNvGrpSpPr/>
          <p:nvPr/>
        </p:nvGrpSpPr>
        <p:grpSpPr>
          <a:xfrm>
            <a:off x="920089" y="663517"/>
            <a:ext cx="525531" cy="171686"/>
            <a:chOff x="5391302" y="1426464"/>
            <a:chExt cx="604579" cy="197510"/>
          </a:xfrm>
          <a:solidFill>
            <a:srgbClr val="5AA1D8"/>
          </a:solidFill>
        </p:grpSpPr>
        <p:sp>
          <p:nvSpPr>
            <p:cNvPr id="5" name="Rectangle 4"/>
            <p:cNvSpPr/>
            <p:nvPr/>
          </p:nvSpPr>
          <p:spPr>
            <a:xfrm>
              <a:off x="5391302" y="1426464"/>
              <a:ext cx="95098" cy="1975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438850" y="1525218"/>
              <a:ext cx="557031" cy="9875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7" name="Espace réservé du pied de page 4"/>
          <p:cNvSpPr txBox="1">
            <a:spLocks/>
          </p:cNvSpPr>
          <p:nvPr/>
        </p:nvSpPr>
        <p:spPr>
          <a:xfrm>
            <a:off x="3841197" y="6438713"/>
            <a:ext cx="1809268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320"/>
              </a:lnSpc>
            </a:pPr>
            <a:r>
              <a:rPr lang="fr-F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Réunion directeurs</a:t>
            </a:r>
            <a:endParaRPr lang="fr-FR" sz="900" b="0" i="0" dirty="0" smtClean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C5B465-768F-472B-948C-8202AA102334}" type="slidenum">
              <a:rPr lang="fr-FR" smtClean="0"/>
              <a:t>21</a:t>
            </a:fld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920089" y="1853739"/>
            <a:ext cx="686085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fr-FR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fr-FR" sz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fr-FR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27320" y="2219749"/>
            <a:ext cx="717150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fr-F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Les évaluations nationales se dérouleront entre le </a:t>
            </a:r>
            <a:r>
              <a:rPr lang="fr-FR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14/09/2020 </a:t>
            </a:r>
            <a:r>
              <a:rPr lang="fr-FR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et le </a:t>
            </a:r>
            <a:r>
              <a:rPr lang="fr-FR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25/09/2020</a:t>
            </a:r>
          </a:p>
          <a:p>
            <a:pPr algn="just">
              <a:spcAft>
                <a:spcPts val="0"/>
              </a:spcAft>
            </a:pPr>
            <a:endParaRPr lang="fr-FR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0230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805400" y="945635"/>
            <a:ext cx="7881400" cy="58390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500" dirty="0" smtClean="0">
                <a:latin typeface="Arial Black" panose="020B0A04020102020204" pitchFamily="34" charset="0"/>
              </a:rPr>
              <a:t>Les évaluations CP </a:t>
            </a:r>
            <a:endParaRPr lang="fr-FR" sz="2500" dirty="0">
              <a:latin typeface="Arial Black" panose="020B0A04020102020204" pitchFamily="34" charset="0"/>
            </a:endParaRPr>
          </a:p>
        </p:txBody>
      </p:sp>
      <p:grpSp>
        <p:nvGrpSpPr>
          <p:cNvPr id="4" name="Grouper 9"/>
          <p:cNvGrpSpPr/>
          <p:nvPr/>
        </p:nvGrpSpPr>
        <p:grpSpPr>
          <a:xfrm>
            <a:off x="920089" y="663517"/>
            <a:ext cx="525531" cy="171686"/>
            <a:chOff x="5391302" y="1426464"/>
            <a:chExt cx="604579" cy="197510"/>
          </a:xfrm>
          <a:solidFill>
            <a:srgbClr val="5AA1D8"/>
          </a:solidFill>
        </p:grpSpPr>
        <p:sp>
          <p:nvSpPr>
            <p:cNvPr id="5" name="Rectangle 4"/>
            <p:cNvSpPr/>
            <p:nvPr/>
          </p:nvSpPr>
          <p:spPr>
            <a:xfrm>
              <a:off x="5391302" y="1426464"/>
              <a:ext cx="95098" cy="1975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438850" y="1525218"/>
              <a:ext cx="557031" cy="9875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7" name="Espace réservé du pied de page 4"/>
          <p:cNvSpPr txBox="1">
            <a:spLocks/>
          </p:cNvSpPr>
          <p:nvPr/>
        </p:nvSpPr>
        <p:spPr>
          <a:xfrm>
            <a:off x="3841197" y="6438713"/>
            <a:ext cx="1809268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320"/>
              </a:lnSpc>
            </a:pPr>
            <a:r>
              <a:rPr lang="fr-F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Réunion directeurs</a:t>
            </a:r>
            <a:endParaRPr lang="fr-FR" sz="900" b="0" i="0" dirty="0" smtClean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C5B465-768F-472B-948C-8202AA102334}" type="slidenum">
              <a:rPr lang="fr-FR" smtClean="0"/>
              <a:t>22</a:t>
            </a:fld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920089" y="1853739"/>
            <a:ext cx="686085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fr-FR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fr-FR" sz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fr-FR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81891" y="1639974"/>
            <a:ext cx="8104909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</a:t>
            </a:r>
            <a:r>
              <a:rPr lang="fr-FR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Evaluation </a:t>
            </a: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en septembre puis de nouveau lors d'un point d'étape en janvier-février. </a:t>
            </a:r>
            <a:endParaRPr lang="fr-FR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sz="28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https://www.education.gouv.fr/cid119396/l-evaluation-des-acquis-des-eleves-en-cp.html</a:t>
            </a:r>
            <a:endParaRPr lang="fr-FR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fr-FR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fr-FR" dirty="0" smtClean="0"/>
              <a:t>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sites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Eduscol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: </a:t>
            </a:r>
          </a:p>
          <a:p>
            <a:pPr algn="just">
              <a:spcAft>
                <a:spcPts val="0"/>
              </a:spcAft>
            </a:pPr>
            <a:r>
              <a:rPr lang="fr-FR" sz="28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https://eduscol.education.fr/cid136874/evaluation-de-milieu-d-annee-au-cp-un-point-d-etape-vers-la-reussite.html</a:t>
            </a:r>
            <a:endParaRPr lang="fr-FR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fr-FR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fr-FR" sz="28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https://eduscol.education.fr/cid142232/evaluations-2019-2020.html</a:t>
            </a:r>
            <a:endParaRPr lang="fr-FR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fr-F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147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805400" y="945635"/>
            <a:ext cx="7881400" cy="58390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500" dirty="0" smtClean="0">
                <a:latin typeface="Arial Black" panose="020B0A04020102020204" pitchFamily="34" charset="0"/>
              </a:rPr>
              <a:t>Les évaluations CE1 </a:t>
            </a:r>
            <a:endParaRPr lang="fr-FR" sz="2500" dirty="0">
              <a:latin typeface="Arial Black" panose="020B0A04020102020204" pitchFamily="34" charset="0"/>
            </a:endParaRPr>
          </a:p>
        </p:txBody>
      </p:sp>
      <p:grpSp>
        <p:nvGrpSpPr>
          <p:cNvPr id="4" name="Grouper 9"/>
          <p:cNvGrpSpPr/>
          <p:nvPr/>
        </p:nvGrpSpPr>
        <p:grpSpPr>
          <a:xfrm>
            <a:off x="920089" y="663517"/>
            <a:ext cx="525531" cy="171686"/>
            <a:chOff x="5391302" y="1426464"/>
            <a:chExt cx="604579" cy="197510"/>
          </a:xfrm>
          <a:solidFill>
            <a:srgbClr val="5AA1D8"/>
          </a:solidFill>
        </p:grpSpPr>
        <p:sp>
          <p:nvSpPr>
            <p:cNvPr id="5" name="Rectangle 4"/>
            <p:cNvSpPr/>
            <p:nvPr/>
          </p:nvSpPr>
          <p:spPr>
            <a:xfrm>
              <a:off x="5391302" y="1426464"/>
              <a:ext cx="95098" cy="1975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438850" y="1525218"/>
              <a:ext cx="557031" cy="9875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7" name="Espace réservé du pied de page 4"/>
          <p:cNvSpPr txBox="1">
            <a:spLocks/>
          </p:cNvSpPr>
          <p:nvPr/>
        </p:nvSpPr>
        <p:spPr>
          <a:xfrm>
            <a:off x="3841197" y="6438713"/>
            <a:ext cx="1809268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320"/>
              </a:lnSpc>
            </a:pPr>
            <a:r>
              <a:rPr lang="fr-F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Réunion directeurs</a:t>
            </a:r>
            <a:endParaRPr lang="fr-FR" sz="900" b="0" i="0" dirty="0" smtClean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C5B465-768F-472B-948C-8202AA102334}" type="slidenum">
              <a:rPr lang="fr-FR" smtClean="0"/>
              <a:t>23</a:t>
            </a:fld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920089" y="1853739"/>
            <a:ext cx="686085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fr-FR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fr-FR" sz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fr-FR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31767" y="1639974"/>
            <a:ext cx="8055033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fr-FR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Les évaluations nationales ont lieu dans toutes les classes de CE1. </a:t>
            </a:r>
            <a:endParaRPr lang="fr-FR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sz="28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https://www.education.gouv.fr/cid132375/l-evaluation-des-acquis-des-eleves-en-ce1-des-reperes-de-debut-d-annee.html</a:t>
            </a:r>
            <a:endParaRPr lang="fr-FR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fr-FR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site </a:t>
            </a:r>
            <a:r>
              <a:rPr lang="fr-FR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Eduscol</a:t>
            </a:r>
            <a:r>
              <a:rPr lang="fr-F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: </a:t>
            </a:r>
            <a:endParaRPr lang="fr-FR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sz="28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https://eduscol.education.fr/cid142270/evaluations-ce1-2019-2020.html</a:t>
            </a:r>
            <a:endParaRPr lang="fr-FR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fr-FR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fr-F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926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2967937" y="1915588"/>
            <a:ext cx="5590311" cy="141781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200" dirty="0" smtClean="0">
                <a:solidFill>
                  <a:srgbClr val="5AA1D8"/>
                </a:solidFill>
                <a:latin typeface="Arial Black" panose="020B0A04020102020204" pitchFamily="34" charset="0"/>
              </a:rPr>
              <a:t>Les orientations nationales</a:t>
            </a:r>
            <a:endParaRPr lang="fr-FR" sz="3200" dirty="0">
              <a:solidFill>
                <a:srgbClr val="5AA1D8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Espace réservé du texte 3"/>
          <p:cNvSpPr txBox="1">
            <a:spLocks/>
          </p:cNvSpPr>
          <p:nvPr/>
        </p:nvSpPr>
        <p:spPr>
          <a:xfrm>
            <a:off x="2967937" y="4783634"/>
            <a:ext cx="5590006" cy="55611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dirty="0"/>
          </a:p>
        </p:txBody>
      </p:sp>
      <p:sp>
        <p:nvSpPr>
          <p:cNvPr id="6" name="Espace réservé du texte 4"/>
          <p:cNvSpPr txBox="1">
            <a:spLocks/>
          </p:cNvSpPr>
          <p:nvPr/>
        </p:nvSpPr>
        <p:spPr>
          <a:xfrm>
            <a:off x="2967937" y="3452616"/>
            <a:ext cx="5590006" cy="8826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Grouper 9"/>
          <p:cNvGrpSpPr/>
          <p:nvPr/>
        </p:nvGrpSpPr>
        <p:grpSpPr>
          <a:xfrm>
            <a:off x="3098048" y="1624689"/>
            <a:ext cx="525531" cy="171686"/>
            <a:chOff x="5391302" y="1426464"/>
            <a:chExt cx="604579" cy="197510"/>
          </a:xfrm>
          <a:solidFill>
            <a:srgbClr val="5AA1D8"/>
          </a:solidFill>
        </p:grpSpPr>
        <p:sp>
          <p:nvSpPr>
            <p:cNvPr id="8" name="Rectangle 7"/>
            <p:cNvSpPr/>
            <p:nvPr/>
          </p:nvSpPr>
          <p:spPr>
            <a:xfrm>
              <a:off x="5391302" y="1426464"/>
              <a:ext cx="95098" cy="1975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5AA1D8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5438850" y="1525218"/>
              <a:ext cx="557031" cy="9875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5AA1D8"/>
                </a:solidFill>
              </a:endParaRPr>
            </a:p>
          </p:txBody>
        </p:sp>
      </p:grpSp>
      <p:sp>
        <p:nvSpPr>
          <p:cNvPr id="2" name="ZoneTexte 1"/>
          <p:cNvSpPr txBox="1"/>
          <p:nvPr/>
        </p:nvSpPr>
        <p:spPr>
          <a:xfrm>
            <a:off x="4031672" y="3663129"/>
            <a:ext cx="3233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Les APC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67908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805400" y="945635"/>
            <a:ext cx="7881400" cy="58390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500" dirty="0" smtClean="0">
                <a:latin typeface="Arial Black" panose="020B0A04020102020204" pitchFamily="34" charset="0"/>
              </a:rPr>
              <a:t>Les APC </a:t>
            </a:r>
            <a:endParaRPr lang="fr-FR" sz="2500" dirty="0">
              <a:latin typeface="Arial Black" panose="020B0A04020102020204" pitchFamily="34" charset="0"/>
            </a:endParaRPr>
          </a:p>
        </p:txBody>
      </p:sp>
      <p:sp>
        <p:nvSpPr>
          <p:cNvPr id="3" name="Espace réservé du texte 3"/>
          <p:cNvSpPr txBox="1">
            <a:spLocks/>
          </p:cNvSpPr>
          <p:nvPr/>
        </p:nvSpPr>
        <p:spPr>
          <a:xfrm>
            <a:off x="804862" y="1793790"/>
            <a:ext cx="7881937" cy="84883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fr-FR" sz="2400" b="1" dirty="0" smtClean="0">
                <a:solidFill>
                  <a:srgbClr val="5AA1D8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file"/>
              </a:rPr>
              <a:t>Lettre du Ministre aux Recteurs, en date </a:t>
            </a:r>
            <a:r>
              <a:rPr lang="fr-FR" sz="2400" b="1" dirty="0">
                <a:solidFill>
                  <a:srgbClr val="5AA1D8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file"/>
              </a:rPr>
              <a:t>du 29/03/2018</a:t>
            </a:r>
            <a:r>
              <a:rPr lang="fr-FR" sz="2400" b="1" dirty="0" smtClean="0">
                <a:solidFill>
                  <a:srgbClr val="5AA1D8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file"/>
              </a:rPr>
              <a:t>, DGESCO n° 2018-0027 </a:t>
            </a:r>
            <a:endParaRPr lang="fr-FR" sz="2400" b="1" dirty="0" smtClean="0">
              <a:solidFill>
                <a:srgbClr val="5AA1D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F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4863" lvl="2" indent="-177800">
              <a:buClr>
                <a:srgbClr val="EE7444"/>
              </a:buClr>
              <a:buFont typeface="Lucida Grande"/>
              <a:buChar char="-"/>
            </a:pPr>
            <a:endParaRPr lang="fr-FR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er 9"/>
          <p:cNvGrpSpPr/>
          <p:nvPr/>
        </p:nvGrpSpPr>
        <p:grpSpPr>
          <a:xfrm>
            <a:off x="920089" y="663517"/>
            <a:ext cx="525531" cy="171686"/>
            <a:chOff x="5391302" y="1426464"/>
            <a:chExt cx="604579" cy="197510"/>
          </a:xfrm>
          <a:solidFill>
            <a:srgbClr val="5AA1D8"/>
          </a:solidFill>
        </p:grpSpPr>
        <p:sp>
          <p:nvSpPr>
            <p:cNvPr id="5" name="Rectangle 4"/>
            <p:cNvSpPr/>
            <p:nvPr/>
          </p:nvSpPr>
          <p:spPr>
            <a:xfrm>
              <a:off x="5391302" y="1426464"/>
              <a:ext cx="95098" cy="1975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438850" y="1525218"/>
              <a:ext cx="557031" cy="9875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7" name="Espace réservé du pied de page 4"/>
          <p:cNvSpPr txBox="1">
            <a:spLocks/>
          </p:cNvSpPr>
          <p:nvPr/>
        </p:nvSpPr>
        <p:spPr>
          <a:xfrm>
            <a:off x="3841197" y="6438713"/>
            <a:ext cx="1809268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320"/>
              </a:lnSpc>
            </a:pPr>
            <a:r>
              <a:rPr lang="fr-F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Réunion directeurs</a:t>
            </a:r>
            <a:endParaRPr lang="fr-FR" sz="900" b="0" i="0" dirty="0" smtClean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C5B465-768F-472B-948C-8202AA102334}" type="slidenum">
              <a:rPr lang="fr-FR" smtClean="0"/>
              <a:t>25</a:t>
            </a:fld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961420" y="3220590"/>
            <a:ext cx="6710741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fr-FR" sz="16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« A partir de la rentrée scolaire 2018, l’heure hebdomadaire figurant dans les obligations de service des enseignants au titre des APC sera </a:t>
            </a:r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spécifiquement dédiée à la mise en œuvre d’activités relatives à la maîtrise du langage et à la lecture</a:t>
            </a:r>
            <a:r>
              <a:rPr lang="fr-FR" sz="16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 »</a:t>
            </a:r>
          </a:p>
          <a:p>
            <a:pPr algn="just">
              <a:spcAft>
                <a:spcPts val="0"/>
              </a:spcAft>
            </a:pPr>
            <a:r>
              <a:rPr lang="fr-FR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51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2967937" y="1915588"/>
            <a:ext cx="5590311" cy="141781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200" dirty="0" smtClean="0">
                <a:solidFill>
                  <a:srgbClr val="5AA1D8"/>
                </a:solidFill>
                <a:latin typeface="Arial Black" panose="020B0A04020102020204" pitchFamily="34" charset="0"/>
              </a:rPr>
              <a:t>La mallette des parents</a:t>
            </a:r>
            <a:endParaRPr lang="fr-FR" sz="3200" dirty="0">
              <a:solidFill>
                <a:srgbClr val="5AA1D8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Espace réservé du texte 3"/>
          <p:cNvSpPr txBox="1">
            <a:spLocks/>
          </p:cNvSpPr>
          <p:nvPr/>
        </p:nvSpPr>
        <p:spPr>
          <a:xfrm>
            <a:off x="2967937" y="4783634"/>
            <a:ext cx="5590006" cy="55611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dirty="0"/>
          </a:p>
        </p:txBody>
      </p:sp>
      <p:sp>
        <p:nvSpPr>
          <p:cNvPr id="6" name="Espace réservé du texte 4"/>
          <p:cNvSpPr txBox="1">
            <a:spLocks/>
          </p:cNvSpPr>
          <p:nvPr/>
        </p:nvSpPr>
        <p:spPr>
          <a:xfrm>
            <a:off x="2967937" y="3452616"/>
            <a:ext cx="5590006" cy="8826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Grouper 9"/>
          <p:cNvGrpSpPr/>
          <p:nvPr/>
        </p:nvGrpSpPr>
        <p:grpSpPr>
          <a:xfrm>
            <a:off x="3098048" y="1624689"/>
            <a:ext cx="525531" cy="171686"/>
            <a:chOff x="5391302" y="1426464"/>
            <a:chExt cx="604579" cy="197510"/>
          </a:xfrm>
          <a:solidFill>
            <a:srgbClr val="5AA1D8"/>
          </a:solidFill>
        </p:grpSpPr>
        <p:sp>
          <p:nvSpPr>
            <p:cNvPr id="8" name="Rectangle 7"/>
            <p:cNvSpPr/>
            <p:nvPr/>
          </p:nvSpPr>
          <p:spPr>
            <a:xfrm>
              <a:off x="5391302" y="1426464"/>
              <a:ext cx="95098" cy="1975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5AA1D8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5438850" y="1525218"/>
              <a:ext cx="557031" cy="9875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5AA1D8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2086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805400" y="945635"/>
            <a:ext cx="7881400" cy="58390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500" dirty="0" smtClean="0">
                <a:latin typeface="Arial Black" panose="020B0A04020102020204" pitchFamily="34" charset="0"/>
              </a:rPr>
              <a:t>La mallette des parents </a:t>
            </a:r>
            <a:endParaRPr lang="fr-FR" sz="2500" dirty="0">
              <a:latin typeface="Arial Black" panose="020B0A04020102020204" pitchFamily="34" charset="0"/>
            </a:endParaRPr>
          </a:p>
        </p:txBody>
      </p:sp>
      <p:grpSp>
        <p:nvGrpSpPr>
          <p:cNvPr id="4" name="Grouper 9"/>
          <p:cNvGrpSpPr/>
          <p:nvPr/>
        </p:nvGrpSpPr>
        <p:grpSpPr>
          <a:xfrm>
            <a:off x="920089" y="663517"/>
            <a:ext cx="525531" cy="171686"/>
            <a:chOff x="5391302" y="1426464"/>
            <a:chExt cx="604579" cy="197510"/>
          </a:xfrm>
          <a:solidFill>
            <a:srgbClr val="5AA1D8"/>
          </a:solidFill>
        </p:grpSpPr>
        <p:sp>
          <p:nvSpPr>
            <p:cNvPr id="5" name="Rectangle 4"/>
            <p:cNvSpPr/>
            <p:nvPr/>
          </p:nvSpPr>
          <p:spPr>
            <a:xfrm>
              <a:off x="5391302" y="1426464"/>
              <a:ext cx="95098" cy="1975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438850" y="1525218"/>
              <a:ext cx="557031" cy="9875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7" name="Espace réservé du pied de page 4"/>
          <p:cNvSpPr txBox="1">
            <a:spLocks/>
          </p:cNvSpPr>
          <p:nvPr/>
        </p:nvSpPr>
        <p:spPr>
          <a:xfrm>
            <a:off x="3841197" y="6438713"/>
            <a:ext cx="1809268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320"/>
              </a:lnSpc>
            </a:pPr>
            <a:r>
              <a:rPr lang="fr-F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Réunion directeurs</a:t>
            </a:r>
            <a:endParaRPr lang="fr-FR" sz="900" b="0" i="0" dirty="0" smtClean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C5B465-768F-472B-948C-8202AA102334}" type="slidenum">
              <a:rPr lang="fr-FR" smtClean="0"/>
              <a:t>27</a:t>
            </a:fld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961420" y="2502199"/>
            <a:ext cx="763608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fr-FR" sz="28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Site internet dédié :</a:t>
            </a:r>
          </a:p>
          <a:p>
            <a:pPr marL="342900" lvl="0" indent="-342900" algn="just"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fr-FR" sz="2800" i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just">
              <a:spcAft>
                <a:spcPts val="0"/>
              </a:spcAft>
            </a:pPr>
            <a:r>
              <a:rPr lang="fr-FR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"/>
              </a:rPr>
              <a:t>https://mallettedesparents.education.gouv.fr/</a:t>
            </a:r>
          </a:p>
          <a:p>
            <a:pPr lvl="0" algn="just">
              <a:spcAft>
                <a:spcPts val="0"/>
              </a:spcAft>
            </a:pPr>
            <a:r>
              <a:rPr lang="fr-FR" sz="28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"/>
              </a:rPr>
              <a:t> </a:t>
            </a:r>
            <a:endParaRPr lang="fr-FR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296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2967937" y="1915588"/>
            <a:ext cx="5590311" cy="141781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200" dirty="0" smtClean="0">
                <a:solidFill>
                  <a:srgbClr val="5AA1D8"/>
                </a:solidFill>
                <a:latin typeface="Arial Black" panose="020B0A04020102020204" pitchFamily="34" charset="0"/>
                <a:hlinkClick r:id="rId2"/>
              </a:rPr>
              <a:t>Sécurité dans les écoles</a:t>
            </a:r>
            <a:endParaRPr lang="fr-FR" sz="3200" dirty="0">
              <a:solidFill>
                <a:srgbClr val="5AA1D8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Espace réservé du texte 3"/>
          <p:cNvSpPr txBox="1">
            <a:spLocks/>
          </p:cNvSpPr>
          <p:nvPr/>
        </p:nvSpPr>
        <p:spPr>
          <a:xfrm>
            <a:off x="2967937" y="4783634"/>
            <a:ext cx="5590006" cy="55611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dirty="0"/>
          </a:p>
        </p:txBody>
      </p:sp>
      <p:sp>
        <p:nvSpPr>
          <p:cNvPr id="6" name="Espace réservé du texte 4"/>
          <p:cNvSpPr txBox="1">
            <a:spLocks/>
          </p:cNvSpPr>
          <p:nvPr/>
        </p:nvSpPr>
        <p:spPr>
          <a:xfrm>
            <a:off x="2967937" y="3452616"/>
            <a:ext cx="5590006" cy="8826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PPMS : menace terroriste</a:t>
            </a:r>
          </a:p>
          <a:p>
            <a:pPr marL="0" indent="0" algn="ctr">
              <a:buNone/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PPMS : risques majeurs</a:t>
            </a:r>
          </a:p>
          <a:p>
            <a:pPr marL="0" indent="0" algn="ctr">
              <a:buNone/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Grouper 9"/>
          <p:cNvGrpSpPr/>
          <p:nvPr/>
        </p:nvGrpSpPr>
        <p:grpSpPr>
          <a:xfrm>
            <a:off x="3098048" y="1624689"/>
            <a:ext cx="525531" cy="171686"/>
            <a:chOff x="5391302" y="1426464"/>
            <a:chExt cx="604579" cy="197510"/>
          </a:xfrm>
          <a:solidFill>
            <a:srgbClr val="5AA1D8"/>
          </a:solidFill>
        </p:grpSpPr>
        <p:sp>
          <p:nvSpPr>
            <p:cNvPr id="8" name="Rectangle 7"/>
            <p:cNvSpPr/>
            <p:nvPr/>
          </p:nvSpPr>
          <p:spPr>
            <a:xfrm>
              <a:off x="5391302" y="1426464"/>
              <a:ext cx="95098" cy="1975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5AA1D8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5438850" y="1525218"/>
              <a:ext cx="557031" cy="9875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5AA1D8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9933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805400" y="792281"/>
            <a:ext cx="7881400" cy="48787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500" dirty="0" smtClean="0">
                <a:latin typeface="Arial Black" panose="020B0A04020102020204" pitchFamily="34" charset="0"/>
              </a:rPr>
              <a:t>Sécurité dans les écoles</a:t>
            </a:r>
            <a:endParaRPr lang="fr-FR" sz="2500" dirty="0">
              <a:latin typeface="Arial Black" panose="020B0A04020102020204" pitchFamily="34" charset="0"/>
            </a:endParaRPr>
          </a:p>
        </p:txBody>
      </p:sp>
      <p:sp>
        <p:nvSpPr>
          <p:cNvPr id="3" name="Espace réservé du texte 3"/>
          <p:cNvSpPr txBox="1">
            <a:spLocks/>
          </p:cNvSpPr>
          <p:nvPr/>
        </p:nvSpPr>
        <p:spPr>
          <a:xfrm>
            <a:off x="804862" y="1390433"/>
            <a:ext cx="7881937" cy="504828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2000" b="1" u="sng" dirty="0">
                <a:solidFill>
                  <a:prstClr val="black"/>
                </a:solidFill>
              </a:rPr>
              <a:t>Instruction du 12 avril 2017 (BO n°15 du 13 avril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800" b="1" i="1" dirty="0">
                <a:solidFill>
                  <a:prstClr val="black"/>
                </a:solidFill>
              </a:rPr>
              <a:t>«</a:t>
            </a:r>
            <a:r>
              <a:rPr lang="fr-FR" sz="1600" i="1" dirty="0">
                <a:solidFill>
                  <a:prstClr val="black"/>
                </a:solidFill>
              </a:rPr>
              <a:t> Relative au renforcement des mesures de sécurité et de gestion de crise applicables dans les écoles et les établissements scolaires.»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fr-FR" sz="1200" dirty="0">
              <a:solidFill>
                <a:prstClr val="black"/>
              </a:solidFill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800" b="1" i="1" u="sng" dirty="0">
                <a:solidFill>
                  <a:srgbClr val="FF0000"/>
                </a:solidFill>
              </a:rPr>
              <a:t>La circulaire 2015-205 « PPMS face aux risques majeurs » reste en vigueur pour ce qui concerne les risques naturels et technologiques.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fr-FR" sz="1200" b="1" i="1" dirty="0">
              <a:solidFill>
                <a:prstClr val="black"/>
              </a:solidFill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800" dirty="0">
                <a:solidFill>
                  <a:prstClr val="black"/>
                </a:solidFill>
              </a:rPr>
              <a:t>La sécurité des élèves et des personnels, la sécurisation des écoles, doivent continuer à être des préoccupations constantes. Il faut pour cela agir sur plusieurs leviers :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fr-FR" sz="1800" dirty="0" smtClean="0">
                <a:solidFill>
                  <a:prstClr val="black"/>
                </a:solidFill>
              </a:rPr>
              <a:t>La </a:t>
            </a:r>
            <a:r>
              <a:rPr lang="fr-FR" sz="1800" dirty="0">
                <a:solidFill>
                  <a:prstClr val="black"/>
                </a:solidFill>
              </a:rPr>
              <a:t>mise en sureté des écoles en lien avec les </a:t>
            </a:r>
            <a:r>
              <a:rPr lang="fr-FR" sz="1800" dirty="0" smtClean="0">
                <a:solidFill>
                  <a:prstClr val="black"/>
                </a:solidFill>
              </a:rPr>
              <a:t>communes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fr-FR" sz="1800" dirty="0" smtClean="0">
                <a:solidFill>
                  <a:prstClr val="black"/>
                </a:solidFill>
              </a:rPr>
              <a:t>La </a:t>
            </a:r>
            <a:r>
              <a:rPr lang="fr-FR" sz="1800" dirty="0">
                <a:solidFill>
                  <a:prstClr val="black"/>
                </a:solidFill>
              </a:rPr>
              <a:t>prévention du </a:t>
            </a:r>
            <a:r>
              <a:rPr lang="fr-FR" sz="1800" dirty="0" smtClean="0">
                <a:solidFill>
                  <a:prstClr val="black"/>
                </a:solidFill>
              </a:rPr>
              <a:t>risque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fr-FR" sz="1800" dirty="0" smtClean="0">
                <a:solidFill>
                  <a:prstClr val="black"/>
                </a:solidFill>
              </a:rPr>
              <a:t>La </a:t>
            </a:r>
            <a:r>
              <a:rPr lang="fr-FR" sz="1800" dirty="0">
                <a:solidFill>
                  <a:prstClr val="black"/>
                </a:solidFill>
              </a:rPr>
              <a:t>gestion de </a:t>
            </a:r>
            <a:r>
              <a:rPr lang="fr-FR" sz="1800" dirty="0" smtClean="0">
                <a:solidFill>
                  <a:prstClr val="black"/>
                </a:solidFill>
              </a:rPr>
              <a:t>crise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fr-FR" sz="1800" dirty="0" smtClean="0">
                <a:solidFill>
                  <a:prstClr val="black"/>
                </a:solidFill>
              </a:rPr>
              <a:t>La </a:t>
            </a:r>
            <a:r>
              <a:rPr lang="fr-FR" sz="1800" dirty="0">
                <a:solidFill>
                  <a:prstClr val="black"/>
                </a:solidFill>
              </a:rPr>
              <a:t>diffusion d’une culture partagée de la sécurité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800" dirty="0">
                <a:solidFill>
                  <a:prstClr val="black"/>
                </a:solidFill>
              </a:rPr>
              <a:t> 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fr-FR" sz="1800" dirty="0" smtClean="0">
                <a:solidFill>
                  <a:prstClr val="black"/>
                </a:solidFill>
              </a:rPr>
              <a:t> </a:t>
            </a:r>
            <a:r>
              <a:rPr lang="fr-FR" sz="1600" dirty="0">
                <a:solidFill>
                  <a:prstClr val="black"/>
                </a:solidFill>
              </a:rPr>
              <a:t>Différenciation documents : </a:t>
            </a:r>
            <a:r>
              <a:rPr lang="fr-FR" sz="1600" b="1" dirty="0">
                <a:solidFill>
                  <a:prstClr val="black"/>
                </a:solidFill>
              </a:rPr>
              <a:t>PPMS prenant en compte </a:t>
            </a:r>
            <a:r>
              <a:rPr lang="fr-FR" sz="1600" b="1" u="sng" dirty="0">
                <a:solidFill>
                  <a:prstClr val="black"/>
                </a:solidFill>
              </a:rPr>
              <a:t>la menace terroriste</a:t>
            </a:r>
            <a:r>
              <a:rPr lang="fr-FR" sz="1600" b="1" dirty="0">
                <a:solidFill>
                  <a:prstClr val="black"/>
                </a:solidFill>
              </a:rPr>
              <a:t> </a:t>
            </a:r>
            <a:r>
              <a:rPr lang="fr-FR" sz="1600" dirty="0">
                <a:solidFill>
                  <a:prstClr val="black"/>
                </a:solidFill>
              </a:rPr>
              <a:t>(</a:t>
            </a:r>
            <a:r>
              <a:rPr lang="fr-FR" sz="1600" i="1" u="sng" dirty="0">
                <a:solidFill>
                  <a:prstClr val="black"/>
                </a:solidFill>
              </a:rPr>
              <a:t>intervention des forces de l’ordre</a:t>
            </a:r>
            <a:r>
              <a:rPr lang="fr-FR" sz="1600" dirty="0">
                <a:solidFill>
                  <a:prstClr val="black"/>
                </a:solidFill>
              </a:rPr>
              <a:t>) / </a:t>
            </a:r>
            <a:r>
              <a:rPr lang="fr-FR" sz="1600" b="1" dirty="0">
                <a:solidFill>
                  <a:prstClr val="black"/>
                </a:solidFill>
              </a:rPr>
              <a:t>PPMS </a:t>
            </a:r>
            <a:r>
              <a:rPr lang="fr-FR" sz="1600" b="1" u="sng" dirty="0">
                <a:solidFill>
                  <a:prstClr val="black"/>
                </a:solidFill>
              </a:rPr>
              <a:t>risques majeurs</a:t>
            </a:r>
            <a:r>
              <a:rPr lang="fr-FR" sz="1600" b="1" dirty="0">
                <a:solidFill>
                  <a:prstClr val="black"/>
                </a:solidFill>
              </a:rPr>
              <a:t> </a:t>
            </a:r>
            <a:r>
              <a:rPr lang="fr-FR" sz="1600" dirty="0">
                <a:solidFill>
                  <a:prstClr val="black"/>
                </a:solidFill>
              </a:rPr>
              <a:t>naturels et technologiques (</a:t>
            </a:r>
            <a:r>
              <a:rPr lang="fr-FR" sz="1600" i="1" u="sng" dirty="0">
                <a:solidFill>
                  <a:prstClr val="black"/>
                </a:solidFill>
              </a:rPr>
              <a:t>services d’incendie et de secours</a:t>
            </a:r>
            <a:r>
              <a:rPr lang="fr-FR" sz="1600" dirty="0">
                <a:solidFill>
                  <a:prstClr val="black"/>
                </a:solidFill>
              </a:rPr>
              <a:t>) afin de mieux cibler les réactions adaptées à chaque situation.</a:t>
            </a:r>
          </a:p>
          <a:p>
            <a:pPr marL="0" indent="0" algn="just">
              <a:buNone/>
            </a:pPr>
            <a:endParaRPr lang="fr-FR" sz="2400" b="1" dirty="0" smtClean="0">
              <a:solidFill>
                <a:srgbClr val="5AA1D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fr-FR" sz="2400" b="1" dirty="0" smtClean="0">
              <a:solidFill>
                <a:srgbClr val="5AA1D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F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4863" lvl="2" indent="-177800">
              <a:buClr>
                <a:srgbClr val="EE7444"/>
              </a:buClr>
              <a:buFont typeface="Lucida Grande"/>
              <a:buChar char="-"/>
            </a:pPr>
            <a:endParaRPr lang="fr-FR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er 9"/>
          <p:cNvGrpSpPr/>
          <p:nvPr/>
        </p:nvGrpSpPr>
        <p:grpSpPr>
          <a:xfrm>
            <a:off x="920089" y="663517"/>
            <a:ext cx="525531" cy="171686"/>
            <a:chOff x="5391302" y="1426464"/>
            <a:chExt cx="604579" cy="197510"/>
          </a:xfrm>
          <a:solidFill>
            <a:srgbClr val="5AA1D8"/>
          </a:solidFill>
        </p:grpSpPr>
        <p:sp>
          <p:nvSpPr>
            <p:cNvPr id="5" name="Rectangle 4"/>
            <p:cNvSpPr/>
            <p:nvPr/>
          </p:nvSpPr>
          <p:spPr>
            <a:xfrm>
              <a:off x="5391302" y="1426464"/>
              <a:ext cx="95098" cy="1975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438850" y="1525218"/>
              <a:ext cx="557031" cy="9875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7" name="Espace réservé du pied de page 4"/>
          <p:cNvSpPr txBox="1">
            <a:spLocks/>
          </p:cNvSpPr>
          <p:nvPr/>
        </p:nvSpPr>
        <p:spPr>
          <a:xfrm>
            <a:off x="3841197" y="6438713"/>
            <a:ext cx="1809268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320"/>
              </a:lnSpc>
            </a:pPr>
            <a:r>
              <a:rPr lang="fr-FR" sz="9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Réunion directeurs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C5B465-768F-472B-948C-8202AA102334}" type="slidenum">
              <a:rPr lang="fr-FR" smtClean="0"/>
              <a:t>29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36410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2967937" y="1915588"/>
            <a:ext cx="5590311" cy="141781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fr-FR" sz="3200" dirty="0" smtClean="0">
              <a:solidFill>
                <a:srgbClr val="5AA1D8"/>
              </a:solidFill>
              <a:latin typeface="Arial Black" panose="020B0A04020102020204" pitchFamily="34" charset="0"/>
            </a:endParaRPr>
          </a:p>
          <a:p>
            <a:pPr algn="ctr"/>
            <a:r>
              <a:rPr lang="fr-FR" sz="3200" dirty="0" smtClean="0">
                <a:solidFill>
                  <a:srgbClr val="5AA1D8"/>
                </a:solidFill>
                <a:latin typeface="Arial Black" panose="020B0A04020102020204" pitchFamily="34" charset="0"/>
              </a:rPr>
              <a:t>La circonscription de Bresse</a:t>
            </a:r>
            <a:endParaRPr lang="fr-FR" sz="3200" dirty="0">
              <a:solidFill>
                <a:srgbClr val="5AA1D8"/>
              </a:solidFill>
              <a:latin typeface="Arial Black" panose="020B0A04020102020204" pitchFamily="34" charset="0"/>
            </a:endParaRPr>
          </a:p>
          <a:p>
            <a:pPr algn="ctr"/>
            <a:endParaRPr lang="fr-FR" sz="3200" dirty="0">
              <a:solidFill>
                <a:srgbClr val="5AA1D8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Espace réservé du texte 3"/>
          <p:cNvSpPr txBox="1">
            <a:spLocks/>
          </p:cNvSpPr>
          <p:nvPr/>
        </p:nvSpPr>
        <p:spPr>
          <a:xfrm>
            <a:off x="2967937" y="4783634"/>
            <a:ext cx="5590006" cy="55611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dirty="0"/>
          </a:p>
        </p:txBody>
      </p:sp>
      <p:sp>
        <p:nvSpPr>
          <p:cNvPr id="6" name="Espace réservé du texte 4"/>
          <p:cNvSpPr txBox="1">
            <a:spLocks/>
          </p:cNvSpPr>
          <p:nvPr/>
        </p:nvSpPr>
        <p:spPr>
          <a:xfrm>
            <a:off x="2967937" y="3452616"/>
            <a:ext cx="5590006" cy="8826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Grouper 9"/>
          <p:cNvGrpSpPr/>
          <p:nvPr/>
        </p:nvGrpSpPr>
        <p:grpSpPr>
          <a:xfrm>
            <a:off x="3098048" y="1624689"/>
            <a:ext cx="525531" cy="171686"/>
            <a:chOff x="5391302" y="1426464"/>
            <a:chExt cx="604579" cy="197510"/>
          </a:xfrm>
          <a:solidFill>
            <a:srgbClr val="5AA1D8"/>
          </a:solidFill>
        </p:grpSpPr>
        <p:sp>
          <p:nvSpPr>
            <p:cNvPr id="8" name="Rectangle 7"/>
            <p:cNvSpPr/>
            <p:nvPr/>
          </p:nvSpPr>
          <p:spPr>
            <a:xfrm>
              <a:off x="5391302" y="1426464"/>
              <a:ext cx="95098" cy="1975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5AA1D8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5438850" y="1525218"/>
              <a:ext cx="557031" cy="9875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5AA1D8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4934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804863" y="835203"/>
            <a:ext cx="7881400" cy="53639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500" dirty="0">
                <a:latin typeface="Arial Black" panose="020B0A04020102020204" pitchFamily="34" charset="0"/>
              </a:rPr>
              <a:t>Sécurité dans les écoles</a:t>
            </a:r>
          </a:p>
          <a:p>
            <a:endParaRPr lang="fr-FR" sz="2500" dirty="0">
              <a:latin typeface="Arial Black" panose="020B0A04020102020204" pitchFamily="34" charset="0"/>
            </a:endParaRPr>
          </a:p>
        </p:txBody>
      </p:sp>
      <p:sp>
        <p:nvSpPr>
          <p:cNvPr id="3" name="Espace réservé du texte 3"/>
          <p:cNvSpPr txBox="1">
            <a:spLocks/>
          </p:cNvSpPr>
          <p:nvPr/>
        </p:nvSpPr>
        <p:spPr>
          <a:xfrm>
            <a:off x="804863" y="1457444"/>
            <a:ext cx="7881937" cy="523081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2000" b="1" u="sng" dirty="0">
                <a:solidFill>
                  <a:prstClr val="black"/>
                </a:solidFill>
              </a:rPr>
              <a:t>Coordination entre les forces de sécurité intérieure</a:t>
            </a: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2000" b="1" u="sng" dirty="0">
                <a:solidFill>
                  <a:prstClr val="black"/>
                </a:solidFill>
              </a:rPr>
              <a:t> et la communauté éducative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fr-FR" sz="1800" dirty="0">
              <a:solidFill>
                <a:prstClr val="black"/>
              </a:solidFill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2000" dirty="0">
                <a:solidFill>
                  <a:prstClr val="black"/>
                </a:solidFill>
              </a:rPr>
              <a:t>Chaque directeur d’école dispose à tout moment des conseils d’un interlocuteur de proximité, identifié comme étant son </a:t>
            </a:r>
            <a:r>
              <a:rPr lang="fr-FR" sz="2000" b="1" dirty="0">
                <a:solidFill>
                  <a:prstClr val="black"/>
                </a:solidFill>
              </a:rPr>
              <a:t>correspondant « sécurité école »</a:t>
            </a:r>
            <a:r>
              <a:rPr lang="fr-FR" sz="2000" dirty="0">
                <a:solidFill>
                  <a:prstClr val="black"/>
                </a:solidFill>
              </a:rPr>
              <a:t> :</a:t>
            </a:r>
          </a:p>
          <a:p>
            <a:pPr marL="176213" lvl="0" indent="-176213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2000" dirty="0">
                <a:solidFill>
                  <a:prstClr val="black"/>
                </a:solidFill>
              </a:rPr>
              <a:t>-  Gendarmerie = correspondant territorial prévention de la délinquance</a:t>
            </a:r>
          </a:p>
          <a:p>
            <a:pPr marL="176213" lvl="0" indent="-176213"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fr-FR" sz="2000" dirty="0">
                <a:solidFill>
                  <a:prstClr val="black"/>
                </a:solidFill>
              </a:rPr>
              <a:t>Police = référent scolaire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fr-FR" sz="2000" dirty="0">
              <a:solidFill>
                <a:prstClr val="black"/>
              </a:solidFill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2000" dirty="0">
                <a:solidFill>
                  <a:prstClr val="black"/>
                </a:solidFill>
              </a:rPr>
              <a:t>En début d’année, </a:t>
            </a:r>
            <a:r>
              <a:rPr lang="fr-FR" sz="2000" b="1" u="sng" dirty="0">
                <a:solidFill>
                  <a:prstClr val="black"/>
                </a:solidFill>
              </a:rPr>
              <a:t>chaque directeur d’école prend contact directement avec le commissariat ou la brigade dont dépend l’école</a:t>
            </a:r>
            <a:r>
              <a:rPr lang="fr-FR" sz="2000" dirty="0">
                <a:solidFill>
                  <a:prstClr val="black"/>
                </a:solidFill>
              </a:rPr>
              <a:t>, afin d’échanger leurs coordonnées.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2000" dirty="0">
                <a:solidFill>
                  <a:prstClr val="black"/>
                </a:solidFill>
              </a:rPr>
              <a:t> 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fr-FR" sz="2000" b="1" dirty="0" smtClean="0">
              <a:solidFill>
                <a:srgbClr val="5AA1D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fr-FR" sz="2400" b="1" dirty="0" smtClean="0">
              <a:solidFill>
                <a:srgbClr val="5AA1D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F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4863" lvl="2" indent="-177800">
              <a:buClr>
                <a:srgbClr val="EE7444"/>
              </a:buClr>
              <a:buFont typeface="Lucida Grande"/>
              <a:buChar char="-"/>
            </a:pPr>
            <a:endParaRPr lang="fr-FR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er 9"/>
          <p:cNvGrpSpPr/>
          <p:nvPr/>
        </p:nvGrpSpPr>
        <p:grpSpPr>
          <a:xfrm>
            <a:off x="920089" y="663517"/>
            <a:ext cx="525531" cy="171686"/>
            <a:chOff x="5391302" y="1426464"/>
            <a:chExt cx="604579" cy="197510"/>
          </a:xfrm>
          <a:solidFill>
            <a:srgbClr val="5AA1D8"/>
          </a:solidFill>
        </p:grpSpPr>
        <p:sp>
          <p:nvSpPr>
            <p:cNvPr id="5" name="Rectangle 4"/>
            <p:cNvSpPr/>
            <p:nvPr/>
          </p:nvSpPr>
          <p:spPr>
            <a:xfrm>
              <a:off x="5391302" y="1426464"/>
              <a:ext cx="95098" cy="1975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438850" y="1525218"/>
              <a:ext cx="557031" cy="9875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7" name="Espace réservé du pied de page 4"/>
          <p:cNvSpPr txBox="1">
            <a:spLocks/>
          </p:cNvSpPr>
          <p:nvPr/>
        </p:nvSpPr>
        <p:spPr>
          <a:xfrm>
            <a:off x="3841197" y="6438713"/>
            <a:ext cx="1809268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320"/>
              </a:lnSpc>
            </a:pPr>
            <a:r>
              <a:rPr lang="fr-FR" sz="9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Réunion directeurs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C5B465-768F-472B-948C-8202AA102334}" type="slidenum">
              <a:rPr lang="fr-FR" smtClean="0"/>
              <a:t>30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65578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804863" y="835203"/>
            <a:ext cx="7881400" cy="53639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500" dirty="0">
                <a:latin typeface="Arial Black" panose="020B0A04020102020204" pitchFamily="34" charset="0"/>
              </a:rPr>
              <a:t>Sécurité dans les écoles</a:t>
            </a:r>
          </a:p>
          <a:p>
            <a:endParaRPr lang="fr-FR" sz="2500" dirty="0">
              <a:latin typeface="Arial Black" panose="020B0A04020102020204" pitchFamily="34" charset="0"/>
            </a:endParaRPr>
          </a:p>
        </p:txBody>
      </p:sp>
      <p:sp>
        <p:nvSpPr>
          <p:cNvPr id="3" name="Espace réservé du texte 3"/>
          <p:cNvSpPr txBox="1">
            <a:spLocks/>
          </p:cNvSpPr>
          <p:nvPr/>
        </p:nvSpPr>
        <p:spPr>
          <a:xfrm>
            <a:off x="804863" y="1457444"/>
            <a:ext cx="7881937" cy="523081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fr-FR" sz="2400" b="1" dirty="0" smtClean="0">
                <a:solidFill>
                  <a:srgbClr val="5AA1D8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file"/>
              </a:rPr>
              <a:t>Courrier du Recteur </a:t>
            </a:r>
            <a:endParaRPr lang="fr-FR" sz="2400" b="1" dirty="0" smtClean="0">
              <a:solidFill>
                <a:srgbClr val="5AA1D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000" b="1" dirty="0" smtClean="0">
                <a:solidFill>
                  <a:srgbClr val="5AA1D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Mise à jour coordonnées tél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000" b="1" dirty="0" smtClean="0">
                <a:solidFill>
                  <a:srgbClr val="5AA1D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Mise à jour PPMS intrusion-attentat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000" b="1" dirty="0" smtClean="0">
                <a:solidFill>
                  <a:srgbClr val="5AA1D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Exercice intrusion –attentat avant la fin du mois d’octobre 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fr-FR" sz="2000" b="1" dirty="0" smtClean="0">
              <a:solidFill>
                <a:srgbClr val="5AA1D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F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4863" lvl="2" indent="-177800">
              <a:buClr>
                <a:srgbClr val="EE7444"/>
              </a:buClr>
              <a:buFont typeface="Lucida Grande"/>
              <a:buChar char="-"/>
            </a:pPr>
            <a:endParaRPr lang="fr-FR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er 9"/>
          <p:cNvGrpSpPr/>
          <p:nvPr/>
        </p:nvGrpSpPr>
        <p:grpSpPr>
          <a:xfrm>
            <a:off x="920089" y="663517"/>
            <a:ext cx="525531" cy="171686"/>
            <a:chOff x="5391302" y="1426464"/>
            <a:chExt cx="604579" cy="197510"/>
          </a:xfrm>
          <a:solidFill>
            <a:srgbClr val="5AA1D8"/>
          </a:solidFill>
        </p:grpSpPr>
        <p:sp>
          <p:nvSpPr>
            <p:cNvPr id="5" name="Rectangle 4"/>
            <p:cNvSpPr/>
            <p:nvPr/>
          </p:nvSpPr>
          <p:spPr>
            <a:xfrm>
              <a:off x="5391302" y="1426464"/>
              <a:ext cx="95098" cy="1975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438850" y="1525218"/>
              <a:ext cx="557031" cy="9875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7" name="Espace réservé du pied de page 4"/>
          <p:cNvSpPr txBox="1">
            <a:spLocks/>
          </p:cNvSpPr>
          <p:nvPr/>
        </p:nvSpPr>
        <p:spPr>
          <a:xfrm>
            <a:off x="3841197" y="6438713"/>
            <a:ext cx="1809268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320"/>
              </a:lnSpc>
            </a:pPr>
            <a:r>
              <a:rPr lang="fr-FR" sz="9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Réunion directeurs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C5B465-768F-472B-948C-8202AA102334}" type="slidenum">
              <a:rPr lang="fr-FR" smtClean="0"/>
              <a:t>31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4295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2967937" y="1915588"/>
            <a:ext cx="5590311" cy="141781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200" dirty="0" smtClean="0">
                <a:solidFill>
                  <a:srgbClr val="5AA1D8"/>
                </a:solidFill>
                <a:latin typeface="Arial Black" panose="020B0A04020102020204" pitchFamily="34" charset="0"/>
              </a:rPr>
              <a:t>Sécurité dans les écoles</a:t>
            </a:r>
            <a:endParaRPr lang="fr-FR" sz="3200" dirty="0">
              <a:solidFill>
                <a:srgbClr val="5AA1D8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Espace réservé du texte 3"/>
          <p:cNvSpPr txBox="1">
            <a:spLocks/>
          </p:cNvSpPr>
          <p:nvPr/>
        </p:nvSpPr>
        <p:spPr>
          <a:xfrm>
            <a:off x="2967937" y="4783634"/>
            <a:ext cx="5590006" cy="55611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dirty="0"/>
          </a:p>
        </p:txBody>
      </p:sp>
      <p:sp>
        <p:nvSpPr>
          <p:cNvPr id="6" name="Espace réservé du texte 4"/>
          <p:cNvSpPr txBox="1">
            <a:spLocks/>
          </p:cNvSpPr>
          <p:nvPr/>
        </p:nvSpPr>
        <p:spPr>
          <a:xfrm>
            <a:off x="2967937" y="3452616"/>
            <a:ext cx="5590006" cy="8826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  <a:hlinkClick r:id="rId2" action="ppaction://hlinkfile"/>
              </a:rPr>
              <a:t>Le Document Unique d’Evaluation des Risques professionnels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Grouper 9"/>
          <p:cNvGrpSpPr/>
          <p:nvPr/>
        </p:nvGrpSpPr>
        <p:grpSpPr>
          <a:xfrm>
            <a:off x="3098048" y="1624689"/>
            <a:ext cx="525531" cy="171686"/>
            <a:chOff x="5391302" y="1426464"/>
            <a:chExt cx="604579" cy="197510"/>
          </a:xfrm>
          <a:solidFill>
            <a:srgbClr val="5AA1D8"/>
          </a:solidFill>
        </p:grpSpPr>
        <p:sp>
          <p:nvSpPr>
            <p:cNvPr id="8" name="Rectangle 7"/>
            <p:cNvSpPr/>
            <p:nvPr/>
          </p:nvSpPr>
          <p:spPr>
            <a:xfrm>
              <a:off x="5391302" y="1426464"/>
              <a:ext cx="95098" cy="1975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5AA1D8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5438850" y="1525218"/>
              <a:ext cx="557031" cy="9875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5AA1D8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7967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804863" y="835203"/>
            <a:ext cx="7881400" cy="53639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500" dirty="0" smtClean="0">
                <a:latin typeface="Arial Black" panose="020B0A04020102020204" pitchFamily="34" charset="0"/>
              </a:rPr>
              <a:t>Le DUER</a:t>
            </a:r>
            <a:endParaRPr lang="fr-FR" sz="2500" dirty="0">
              <a:latin typeface="Arial Black" panose="020B0A04020102020204" pitchFamily="34" charset="0"/>
            </a:endParaRPr>
          </a:p>
          <a:p>
            <a:endParaRPr lang="fr-FR" sz="2500" dirty="0">
              <a:latin typeface="Arial Black" panose="020B0A04020102020204" pitchFamily="34" charset="0"/>
            </a:endParaRPr>
          </a:p>
        </p:txBody>
      </p:sp>
      <p:sp>
        <p:nvSpPr>
          <p:cNvPr id="3" name="Espace réservé du texte 3"/>
          <p:cNvSpPr txBox="1">
            <a:spLocks/>
          </p:cNvSpPr>
          <p:nvPr/>
        </p:nvSpPr>
        <p:spPr>
          <a:xfrm>
            <a:off x="730048" y="1816816"/>
            <a:ext cx="7881937" cy="424435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AutoNum type="arabicParenR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Actualiser le DUERP</a:t>
            </a:r>
          </a:p>
          <a:p>
            <a:pPr marL="914400" lvl="1" indent="-457200" algn="just">
              <a:buAutoNum type="arabicParenR"/>
            </a:pP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  <a:hlinkClick r:id="rId2" action="ppaction://hlinkfile"/>
              </a:rPr>
              <a:t>Mode d’emploi</a:t>
            </a: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 algn="just">
              <a:buAutoNum type="arabicParenR"/>
            </a:pP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  <a:hlinkClick r:id="rId3" action="ppaction://hlinkfile"/>
              </a:rPr>
              <a:t>DUERP</a:t>
            </a:r>
            <a:endParaRPr lang="fr-F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 algn="just">
              <a:buAutoNum type="arabicParenR"/>
            </a:pPr>
            <a:endParaRPr lang="fr-FR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FR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accessible </a:t>
            </a:r>
            <a:r>
              <a:rPr lang="fr-F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via le lien ci-dessous </a:t>
            </a:r>
            <a:r>
              <a:rPr lang="fr-FR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r>
              <a:rPr lang="fr-F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http://</a:t>
            </a:r>
            <a:r>
              <a:rPr lang="fr-FR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www.ac-lyon.fr/dsden01/cid96924/le-document-unique-evaluation-des-risques-professionnels.html</a:t>
            </a:r>
            <a:endParaRPr lang="fr-FR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F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4863" lvl="2" indent="-177800">
              <a:buClr>
                <a:srgbClr val="EE7444"/>
              </a:buClr>
              <a:buFont typeface="Lucida Grande"/>
              <a:buChar char="-"/>
            </a:pPr>
            <a:endParaRPr lang="fr-FR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er 9"/>
          <p:cNvGrpSpPr/>
          <p:nvPr/>
        </p:nvGrpSpPr>
        <p:grpSpPr>
          <a:xfrm>
            <a:off x="920089" y="663517"/>
            <a:ext cx="525531" cy="171686"/>
            <a:chOff x="5391302" y="1426464"/>
            <a:chExt cx="604579" cy="197510"/>
          </a:xfrm>
          <a:solidFill>
            <a:srgbClr val="5AA1D8"/>
          </a:solidFill>
        </p:grpSpPr>
        <p:sp>
          <p:nvSpPr>
            <p:cNvPr id="5" name="Rectangle 4"/>
            <p:cNvSpPr/>
            <p:nvPr/>
          </p:nvSpPr>
          <p:spPr>
            <a:xfrm>
              <a:off x="5391302" y="1426464"/>
              <a:ext cx="95098" cy="1975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438850" y="1525218"/>
              <a:ext cx="557031" cy="9875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7" name="Espace réservé du pied de page 4"/>
          <p:cNvSpPr txBox="1">
            <a:spLocks/>
          </p:cNvSpPr>
          <p:nvPr/>
        </p:nvSpPr>
        <p:spPr>
          <a:xfrm>
            <a:off x="3841197" y="6438713"/>
            <a:ext cx="1809268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320"/>
              </a:lnSpc>
            </a:pPr>
            <a:r>
              <a:rPr lang="fr-FR" sz="9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Réunion directeurs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C5B465-768F-472B-948C-8202AA102334}" type="slidenum">
              <a:rPr lang="fr-FR" smtClean="0"/>
              <a:t>33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26117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2967937" y="1915588"/>
            <a:ext cx="5818616" cy="241972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fr-FR" sz="3200" dirty="0" smtClean="0">
              <a:solidFill>
                <a:srgbClr val="5AA1D8"/>
              </a:solidFill>
              <a:latin typeface="Arial Black" panose="020B0A04020102020204" pitchFamily="34" charset="0"/>
            </a:endParaRPr>
          </a:p>
          <a:p>
            <a:pPr algn="ctr"/>
            <a:r>
              <a:rPr lang="fr-FR" sz="3200" dirty="0" smtClean="0">
                <a:solidFill>
                  <a:srgbClr val="5AA1D8"/>
                </a:solidFill>
                <a:latin typeface="Arial Black" panose="020B0A04020102020204" pitchFamily="34" charset="0"/>
              </a:rPr>
              <a:t>Informations diverses</a:t>
            </a:r>
          </a:p>
          <a:p>
            <a:pPr algn="ctr"/>
            <a:endParaRPr lang="fr-FR" sz="3200" dirty="0" smtClean="0">
              <a:solidFill>
                <a:srgbClr val="5AA1D8"/>
              </a:solidFill>
              <a:latin typeface="Arial Black" panose="020B0A04020102020204" pitchFamily="34" charset="0"/>
            </a:endParaRPr>
          </a:p>
          <a:p>
            <a:pPr algn="ctr"/>
            <a:endParaRPr lang="fr-FR" sz="3200" dirty="0">
              <a:solidFill>
                <a:srgbClr val="5AA1D8"/>
              </a:solidFill>
              <a:latin typeface="Arial Black" panose="020B0A04020102020204" pitchFamily="34" charset="0"/>
            </a:endParaRPr>
          </a:p>
          <a:p>
            <a:pPr algn="ctr"/>
            <a:endParaRPr lang="fr-FR" sz="3200" dirty="0">
              <a:solidFill>
                <a:srgbClr val="5AA1D8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Espace réservé du texte 3"/>
          <p:cNvSpPr txBox="1">
            <a:spLocks/>
          </p:cNvSpPr>
          <p:nvPr/>
        </p:nvSpPr>
        <p:spPr>
          <a:xfrm>
            <a:off x="3082242" y="4800260"/>
            <a:ext cx="5590006" cy="55611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dirty="0"/>
          </a:p>
        </p:txBody>
      </p:sp>
      <p:sp>
        <p:nvSpPr>
          <p:cNvPr id="6" name="Espace réservé du texte 4"/>
          <p:cNvSpPr txBox="1">
            <a:spLocks/>
          </p:cNvSpPr>
          <p:nvPr/>
        </p:nvSpPr>
        <p:spPr>
          <a:xfrm>
            <a:off x="2967937" y="3452616"/>
            <a:ext cx="5590006" cy="8826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Grouper 9"/>
          <p:cNvGrpSpPr/>
          <p:nvPr/>
        </p:nvGrpSpPr>
        <p:grpSpPr>
          <a:xfrm>
            <a:off x="3098048" y="1624689"/>
            <a:ext cx="525531" cy="171686"/>
            <a:chOff x="5391302" y="1426464"/>
            <a:chExt cx="604579" cy="197510"/>
          </a:xfrm>
          <a:solidFill>
            <a:srgbClr val="5AA1D8"/>
          </a:solidFill>
        </p:grpSpPr>
        <p:sp>
          <p:nvSpPr>
            <p:cNvPr id="8" name="Rectangle 7"/>
            <p:cNvSpPr/>
            <p:nvPr/>
          </p:nvSpPr>
          <p:spPr>
            <a:xfrm>
              <a:off x="5391302" y="1426464"/>
              <a:ext cx="95098" cy="1975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5AA1D8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5438850" y="1525218"/>
              <a:ext cx="557031" cy="9875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5AA1D8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9584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2967937" y="1915588"/>
            <a:ext cx="5818616" cy="241972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fr-FR" sz="3200" dirty="0" smtClean="0">
              <a:solidFill>
                <a:srgbClr val="5AA1D8"/>
              </a:solidFill>
              <a:latin typeface="Arial Black" panose="020B0A04020102020204" pitchFamily="34" charset="0"/>
            </a:endParaRPr>
          </a:p>
          <a:p>
            <a:pPr algn="ctr"/>
            <a:r>
              <a:rPr lang="fr-FR" sz="3200" dirty="0" smtClean="0">
                <a:solidFill>
                  <a:srgbClr val="5AA1D8"/>
                </a:solidFill>
                <a:latin typeface="Arial Black" panose="020B0A04020102020204" pitchFamily="34" charset="0"/>
                <a:hlinkClick r:id="rId2" action="ppaction://hlinkpres?slideindex=1&amp;slidetitle="/>
              </a:rPr>
              <a:t>Le plan de formation de la circonscription</a:t>
            </a:r>
            <a:endParaRPr lang="fr-FR" sz="3200" dirty="0" smtClean="0">
              <a:solidFill>
                <a:srgbClr val="5AA1D8"/>
              </a:solidFill>
              <a:latin typeface="Arial Black" panose="020B0A04020102020204" pitchFamily="34" charset="0"/>
            </a:endParaRPr>
          </a:p>
          <a:p>
            <a:pPr algn="ctr"/>
            <a:endParaRPr lang="fr-FR" sz="3200" dirty="0" smtClean="0">
              <a:solidFill>
                <a:srgbClr val="5AA1D8"/>
              </a:solidFill>
              <a:latin typeface="Arial Black" panose="020B0A04020102020204" pitchFamily="34" charset="0"/>
            </a:endParaRPr>
          </a:p>
          <a:p>
            <a:pPr algn="ctr"/>
            <a:endParaRPr lang="fr-FR" sz="3200" dirty="0">
              <a:solidFill>
                <a:srgbClr val="5AA1D8"/>
              </a:solidFill>
              <a:latin typeface="Arial Black" panose="020B0A04020102020204" pitchFamily="34" charset="0"/>
            </a:endParaRPr>
          </a:p>
          <a:p>
            <a:pPr algn="ctr"/>
            <a:endParaRPr lang="fr-FR" sz="3200" dirty="0">
              <a:solidFill>
                <a:srgbClr val="5AA1D8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Espace réservé du texte 3"/>
          <p:cNvSpPr txBox="1">
            <a:spLocks/>
          </p:cNvSpPr>
          <p:nvPr/>
        </p:nvSpPr>
        <p:spPr>
          <a:xfrm>
            <a:off x="3082242" y="4800260"/>
            <a:ext cx="5590006" cy="55611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dirty="0"/>
          </a:p>
        </p:txBody>
      </p:sp>
      <p:sp>
        <p:nvSpPr>
          <p:cNvPr id="6" name="Espace réservé du texte 4"/>
          <p:cNvSpPr txBox="1">
            <a:spLocks/>
          </p:cNvSpPr>
          <p:nvPr/>
        </p:nvSpPr>
        <p:spPr>
          <a:xfrm>
            <a:off x="2967937" y="3452616"/>
            <a:ext cx="5590006" cy="8826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Grouper 9"/>
          <p:cNvGrpSpPr/>
          <p:nvPr/>
        </p:nvGrpSpPr>
        <p:grpSpPr>
          <a:xfrm>
            <a:off x="3098048" y="1624689"/>
            <a:ext cx="525531" cy="171686"/>
            <a:chOff x="5391302" y="1426464"/>
            <a:chExt cx="604579" cy="197510"/>
          </a:xfrm>
          <a:solidFill>
            <a:srgbClr val="5AA1D8"/>
          </a:solidFill>
        </p:grpSpPr>
        <p:sp>
          <p:nvSpPr>
            <p:cNvPr id="8" name="Rectangle 7"/>
            <p:cNvSpPr/>
            <p:nvPr/>
          </p:nvSpPr>
          <p:spPr>
            <a:xfrm>
              <a:off x="5391302" y="1426464"/>
              <a:ext cx="95098" cy="1975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5AA1D8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5438850" y="1525218"/>
              <a:ext cx="557031" cy="9875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5AA1D8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6270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804863" y="792282"/>
            <a:ext cx="7881400" cy="42968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500" dirty="0" smtClean="0">
                <a:latin typeface="Arial Black" panose="020B0A04020102020204" pitchFamily="34" charset="0"/>
              </a:rPr>
              <a:t>Informations diverses</a:t>
            </a:r>
            <a:endParaRPr lang="fr-FR" sz="2500" dirty="0">
              <a:latin typeface="Arial Black" panose="020B0A04020102020204" pitchFamily="34" charset="0"/>
            </a:endParaRPr>
          </a:p>
        </p:txBody>
      </p:sp>
      <p:sp>
        <p:nvSpPr>
          <p:cNvPr id="3" name="Espace réservé du texte 3"/>
          <p:cNvSpPr txBox="1">
            <a:spLocks/>
          </p:cNvSpPr>
          <p:nvPr/>
        </p:nvSpPr>
        <p:spPr>
          <a:xfrm>
            <a:off x="804863" y="1264894"/>
            <a:ext cx="7881937" cy="542336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/>
            <a:r>
              <a:rPr lang="fr-FR" altLang="fr-FR" sz="1800" b="1" dirty="0" smtClean="0">
                <a:solidFill>
                  <a:srgbClr val="5AA1D8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PPCR</a:t>
            </a:r>
          </a:p>
          <a:p>
            <a:pPr marL="800100" lvl="1" indent="-342900"/>
            <a:r>
              <a:rPr lang="fr-FR" altLang="fr-FR" sz="1400" b="1" dirty="0" smtClean="0">
                <a:solidFill>
                  <a:srgbClr val="5AA1D8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Campagne 2019/2020</a:t>
            </a:r>
          </a:p>
          <a:p>
            <a:pPr marL="800100" lvl="1" indent="-342900"/>
            <a:r>
              <a:rPr lang="fr-FR" altLang="fr-FR" sz="1400" b="1" dirty="0" smtClean="0">
                <a:solidFill>
                  <a:srgbClr val="5AA1D8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Campagne 2020/2021</a:t>
            </a:r>
          </a:p>
          <a:p>
            <a:pPr marL="342900" indent="-342900"/>
            <a:r>
              <a:rPr lang="fr-FR" altLang="fr-FR" sz="1800" b="1" dirty="0" smtClean="0">
                <a:solidFill>
                  <a:srgbClr val="5AA1D8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RGPD : règlement général pour la protection des données</a:t>
            </a:r>
          </a:p>
          <a:p>
            <a:pPr marL="342900" indent="-342900"/>
            <a:r>
              <a:rPr lang="fr-FR" altLang="fr-FR" sz="1800" b="1" dirty="0" smtClean="0">
                <a:solidFill>
                  <a:srgbClr val="5AA1D8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Projets avec intervenants</a:t>
            </a:r>
          </a:p>
          <a:p>
            <a:pPr marL="342900" indent="-342900"/>
            <a:r>
              <a:rPr lang="fr-FR" altLang="fr-FR" sz="1800" b="1" dirty="0" smtClean="0">
                <a:solidFill>
                  <a:srgbClr val="5AA1D8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Accueil PES</a:t>
            </a:r>
          </a:p>
          <a:p>
            <a:pPr marL="342900" indent="-342900"/>
            <a:r>
              <a:rPr lang="fr-FR" altLang="fr-FR" sz="1800" b="1" dirty="0" smtClean="0">
                <a:solidFill>
                  <a:srgbClr val="5AA1D8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ONDE</a:t>
            </a:r>
          </a:p>
          <a:p>
            <a:pPr marL="342900" indent="-342900"/>
            <a:r>
              <a:rPr lang="fr-FR" altLang="fr-FR" sz="1800" b="1" dirty="0" smtClean="0">
                <a:solidFill>
                  <a:srgbClr val="5AA1D8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Nouvelle procédure autorisation d’absence </a:t>
            </a:r>
          </a:p>
          <a:p>
            <a:pPr marL="800100" lvl="1" indent="-342900"/>
            <a:endParaRPr lang="fr-FR" altLang="fr-FR" sz="1400" b="1" dirty="0" smtClean="0">
              <a:solidFill>
                <a:srgbClr val="5AA1D8"/>
              </a:solidFill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800100" lvl="1" indent="-342900"/>
            <a:endParaRPr lang="fr-FR" altLang="fr-FR" sz="1400" b="1" dirty="0" smtClean="0">
              <a:solidFill>
                <a:srgbClr val="5AA1D8"/>
              </a:solidFill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fr-FR" sz="2000" b="1" dirty="0" smtClean="0">
                <a:solidFill>
                  <a:srgbClr val="5AA1D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fr-FR" sz="2400" dirty="0" smtClean="0">
              <a:solidFill>
                <a:srgbClr val="5AA1D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80000"/>
              </a:lnSpc>
            </a:pPr>
            <a:endParaRPr lang="fr-FR" altLang="fr-FR" dirty="0">
              <a:latin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fr-FR" sz="2000" b="1" dirty="0" smtClean="0">
              <a:solidFill>
                <a:srgbClr val="5AA1D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fr-FR" sz="2400" b="1" dirty="0" smtClean="0">
              <a:solidFill>
                <a:srgbClr val="5AA1D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4863" lvl="2" indent="-177800">
              <a:buClr>
                <a:srgbClr val="EE7444"/>
              </a:buClr>
              <a:buFont typeface="Lucida Grande"/>
              <a:buChar char="-"/>
            </a:pPr>
            <a:endParaRPr lang="fr-FR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er 9"/>
          <p:cNvGrpSpPr/>
          <p:nvPr/>
        </p:nvGrpSpPr>
        <p:grpSpPr>
          <a:xfrm>
            <a:off x="920089" y="663517"/>
            <a:ext cx="525531" cy="171686"/>
            <a:chOff x="5391302" y="1426464"/>
            <a:chExt cx="604579" cy="197510"/>
          </a:xfrm>
          <a:solidFill>
            <a:srgbClr val="5AA1D8"/>
          </a:solidFill>
        </p:grpSpPr>
        <p:sp>
          <p:nvSpPr>
            <p:cNvPr id="5" name="Rectangle 4"/>
            <p:cNvSpPr/>
            <p:nvPr/>
          </p:nvSpPr>
          <p:spPr>
            <a:xfrm>
              <a:off x="5391302" y="1426464"/>
              <a:ext cx="95098" cy="1975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438850" y="1525218"/>
              <a:ext cx="557031" cy="9875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7" name="Espace réservé du pied de page 4"/>
          <p:cNvSpPr txBox="1">
            <a:spLocks/>
          </p:cNvSpPr>
          <p:nvPr/>
        </p:nvSpPr>
        <p:spPr>
          <a:xfrm>
            <a:off x="3841197" y="6438713"/>
            <a:ext cx="1809268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320"/>
              </a:lnSpc>
            </a:pPr>
            <a:r>
              <a:rPr lang="fr-FR" sz="9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Réunion directeurs</a:t>
            </a:r>
          </a:p>
          <a:p>
            <a:pPr algn="ctr">
              <a:lnSpc>
                <a:spcPts val="1320"/>
              </a:lnSpc>
            </a:pPr>
            <a:endParaRPr lang="fr-FR" sz="900" b="0" i="0" dirty="0" smtClean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C5B465-768F-472B-948C-8202AA102334}" type="slidenum">
              <a:rPr lang="fr-FR" smtClean="0"/>
              <a:t>36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5911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804863" y="792282"/>
            <a:ext cx="7881400" cy="42968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500" dirty="0" smtClean="0">
                <a:latin typeface="Arial Black" panose="020B0A04020102020204" pitchFamily="34" charset="0"/>
              </a:rPr>
              <a:t>ONDE</a:t>
            </a:r>
            <a:endParaRPr lang="fr-FR" sz="2500" dirty="0">
              <a:latin typeface="Arial Black" panose="020B0A04020102020204" pitchFamily="34" charset="0"/>
            </a:endParaRPr>
          </a:p>
        </p:txBody>
      </p:sp>
      <p:sp>
        <p:nvSpPr>
          <p:cNvPr id="3" name="Espace réservé du texte 3"/>
          <p:cNvSpPr txBox="1">
            <a:spLocks/>
          </p:cNvSpPr>
          <p:nvPr/>
        </p:nvSpPr>
        <p:spPr>
          <a:xfrm>
            <a:off x="804863" y="1264894"/>
            <a:ext cx="7881937" cy="542336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lnSpc>
                <a:spcPct val="80000"/>
              </a:lnSpc>
              <a:buNone/>
            </a:pPr>
            <a:r>
              <a:rPr lang="fr-FR" altLang="fr-FR" dirty="0" smtClean="0">
                <a:latin typeface="Times New Roman" panose="02020603050405020304" pitchFamily="18" charset="0"/>
              </a:rPr>
              <a:t>Vocation à participer à la simplification des tâches administratives: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fr-FR" altLang="fr-FR" dirty="0" smtClean="0">
                <a:latin typeface="Times New Roman" panose="02020603050405020304" pitchFamily="18" charset="0"/>
              </a:rPr>
              <a:t>Données introduites:</a:t>
            </a:r>
          </a:p>
          <a:p>
            <a:pPr lvl="1">
              <a:lnSpc>
                <a:spcPct val="80000"/>
              </a:lnSpc>
            </a:pPr>
            <a:r>
              <a:rPr lang="fr-FR" altLang="fr-FR" dirty="0" smtClean="0">
                <a:latin typeface="Times New Roman" panose="02020603050405020304" pitchFamily="18" charset="0"/>
              </a:rPr>
              <a:t>LVE</a:t>
            </a:r>
          </a:p>
          <a:p>
            <a:pPr lvl="1">
              <a:lnSpc>
                <a:spcPct val="80000"/>
              </a:lnSpc>
            </a:pPr>
            <a:r>
              <a:rPr lang="fr-FR" altLang="fr-FR" dirty="0" smtClean="0">
                <a:latin typeface="Times New Roman" panose="02020603050405020304" pitchFamily="18" charset="0"/>
              </a:rPr>
              <a:t>PCS des représentants légaux</a:t>
            </a:r>
          </a:p>
          <a:p>
            <a:pPr lvl="1">
              <a:lnSpc>
                <a:spcPct val="80000"/>
              </a:lnSpc>
            </a:pPr>
            <a:r>
              <a:rPr lang="fr-FR" altLang="fr-FR" dirty="0" smtClean="0">
                <a:latin typeface="Times New Roman" panose="02020603050405020304" pitchFamily="18" charset="0"/>
              </a:rPr>
              <a:t>Dispositifs de personnalisation des parcours (ULIS)</a:t>
            </a:r>
          </a:p>
          <a:p>
            <a:pPr lvl="1">
              <a:lnSpc>
                <a:spcPct val="80000"/>
              </a:lnSpc>
            </a:pPr>
            <a:r>
              <a:rPr lang="fr-FR" altLang="fr-FR" dirty="0" smtClean="0">
                <a:latin typeface="Times New Roman" panose="02020603050405020304" pitchFamily="18" charset="0"/>
              </a:rPr>
              <a:t>Dédoublement des classes de CP et de CE1</a:t>
            </a:r>
            <a:endParaRPr lang="fr-FR" altLang="fr-FR" dirty="0">
              <a:latin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fr-FR" sz="2400" b="1" dirty="0" smtClean="0">
              <a:solidFill>
                <a:srgbClr val="5AA1D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fr-FR" sz="2400" b="1" dirty="0" smtClean="0">
                <a:solidFill>
                  <a:srgbClr val="5AA1D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Nécessité de saisir l’ensemble des données en particulier l’adresse électronique des parents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4863" lvl="2" indent="-177800">
              <a:buClr>
                <a:srgbClr val="EE7444"/>
              </a:buClr>
              <a:buFont typeface="Lucida Grande"/>
              <a:buChar char="-"/>
            </a:pPr>
            <a:endParaRPr lang="fr-FR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er 9"/>
          <p:cNvGrpSpPr/>
          <p:nvPr/>
        </p:nvGrpSpPr>
        <p:grpSpPr>
          <a:xfrm>
            <a:off x="920089" y="663517"/>
            <a:ext cx="525531" cy="171686"/>
            <a:chOff x="5391302" y="1426464"/>
            <a:chExt cx="604579" cy="197510"/>
          </a:xfrm>
          <a:solidFill>
            <a:srgbClr val="5AA1D8"/>
          </a:solidFill>
        </p:grpSpPr>
        <p:sp>
          <p:nvSpPr>
            <p:cNvPr id="5" name="Rectangle 4"/>
            <p:cNvSpPr/>
            <p:nvPr/>
          </p:nvSpPr>
          <p:spPr>
            <a:xfrm>
              <a:off x="5391302" y="1426464"/>
              <a:ext cx="95098" cy="1975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438850" y="1525218"/>
              <a:ext cx="557031" cy="9875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7" name="Espace réservé du pied de page 4"/>
          <p:cNvSpPr txBox="1">
            <a:spLocks/>
          </p:cNvSpPr>
          <p:nvPr/>
        </p:nvSpPr>
        <p:spPr>
          <a:xfrm>
            <a:off x="3841197" y="6438713"/>
            <a:ext cx="1809268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320"/>
              </a:lnSpc>
            </a:pPr>
            <a:r>
              <a:rPr lang="fr-FR" sz="9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Réunion directeurs</a:t>
            </a:r>
          </a:p>
          <a:p>
            <a:pPr algn="ctr">
              <a:lnSpc>
                <a:spcPts val="1320"/>
              </a:lnSpc>
            </a:pPr>
            <a:endParaRPr lang="fr-FR" sz="900" b="0" i="0" dirty="0" smtClean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C5B465-768F-472B-948C-8202AA102334}" type="slidenum">
              <a:rPr lang="fr-FR" smtClean="0"/>
              <a:t>37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1337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804863" y="792282"/>
            <a:ext cx="7881400" cy="42968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500" dirty="0" smtClean="0">
                <a:latin typeface="Arial Black" panose="020B0A04020102020204" pitchFamily="34" charset="0"/>
              </a:rPr>
              <a:t>Autorisations d’absence</a:t>
            </a:r>
            <a:endParaRPr lang="fr-FR" sz="2500" dirty="0">
              <a:latin typeface="Arial Black" panose="020B0A04020102020204" pitchFamily="34" charset="0"/>
            </a:endParaRPr>
          </a:p>
        </p:txBody>
      </p:sp>
      <p:sp>
        <p:nvSpPr>
          <p:cNvPr id="3" name="Espace réservé du texte 3"/>
          <p:cNvSpPr txBox="1">
            <a:spLocks/>
          </p:cNvSpPr>
          <p:nvPr/>
        </p:nvSpPr>
        <p:spPr>
          <a:xfrm>
            <a:off x="804863" y="1264894"/>
            <a:ext cx="7881937" cy="542336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Wingdings" panose="05000000000000000000" pitchFamily="2" charset="2"/>
              <a:buChar char="§"/>
            </a:pPr>
            <a:endParaRPr lang="fr-FR" sz="2000" b="1" dirty="0" smtClean="0">
              <a:latin typeface="Arial" panose="020B0604020202020204" pitchFamily="34" charset="0"/>
              <a:cs typeface="Arial" panose="020B0604020202020204" pitchFamily="34" charset="0"/>
              <a:hlinkClick r:id="rId2" action="ppaction://hlinkfile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  <a:hlinkClick r:id="rId2" action="ppaction://hlinkfile"/>
              </a:rPr>
              <a:t>Autorisation d’absence ordinaire</a:t>
            </a:r>
            <a:endParaRPr lang="fr-F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  <a:hlinkClick r:id="rId3" action="ppaction://hlinkfile"/>
              </a:rPr>
              <a:t>Autorisation d’absence pour motif syndical</a:t>
            </a:r>
            <a:endParaRPr lang="fr-F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  <a:hlinkClick r:id="rId4" action="ppaction://hlinkfile"/>
              </a:rPr>
              <a:t>Autorisation d’absence déplacement à l’étranger </a:t>
            </a:r>
            <a:endParaRPr 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4863" lvl="2" indent="-177800">
              <a:buClr>
                <a:srgbClr val="EE7444"/>
              </a:buClr>
              <a:buFont typeface="Lucida Grande"/>
              <a:buChar char="-"/>
            </a:pPr>
            <a:endParaRPr lang="fr-FR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er 9"/>
          <p:cNvGrpSpPr/>
          <p:nvPr/>
        </p:nvGrpSpPr>
        <p:grpSpPr>
          <a:xfrm>
            <a:off x="920089" y="663517"/>
            <a:ext cx="525531" cy="171686"/>
            <a:chOff x="5391302" y="1426464"/>
            <a:chExt cx="604579" cy="197510"/>
          </a:xfrm>
          <a:solidFill>
            <a:srgbClr val="5AA1D8"/>
          </a:solidFill>
        </p:grpSpPr>
        <p:sp>
          <p:nvSpPr>
            <p:cNvPr id="5" name="Rectangle 4"/>
            <p:cNvSpPr/>
            <p:nvPr/>
          </p:nvSpPr>
          <p:spPr>
            <a:xfrm>
              <a:off x="5391302" y="1426464"/>
              <a:ext cx="95098" cy="1975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438850" y="1525218"/>
              <a:ext cx="557031" cy="9875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7" name="Espace réservé du pied de page 4"/>
          <p:cNvSpPr txBox="1">
            <a:spLocks/>
          </p:cNvSpPr>
          <p:nvPr/>
        </p:nvSpPr>
        <p:spPr>
          <a:xfrm>
            <a:off x="3841197" y="6438713"/>
            <a:ext cx="1809268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320"/>
              </a:lnSpc>
            </a:pPr>
            <a:r>
              <a:rPr lang="fr-FR" sz="9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Réunion directeurs</a:t>
            </a:r>
          </a:p>
          <a:p>
            <a:pPr algn="ctr">
              <a:lnSpc>
                <a:spcPts val="1320"/>
              </a:lnSpc>
            </a:pPr>
            <a:endParaRPr lang="fr-FR" sz="900" b="0" i="0" dirty="0" smtClean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C5B465-768F-472B-948C-8202AA102334}" type="slidenum">
              <a:rPr lang="fr-FR" smtClean="0"/>
              <a:t>38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1901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2967937" y="1915588"/>
            <a:ext cx="5818616" cy="241972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fr-FR" sz="3200" dirty="0" smtClean="0">
              <a:solidFill>
                <a:srgbClr val="5AA1D8"/>
              </a:solidFill>
              <a:latin typeface="Arial Black" panose="020B0A04020102020204" pitchFamily="34" charset="0"/>
            </a:endParaRPr>
          </a:p>
          <a:p>
            <a:pPr algn="ctr"/>
            <a:r>
              <a:rPr lang="fr-FR" sz="3200" dirty="0" smtClean="0">
                <a:solidFill>
                  <a:srgbClr val="5AA1D8"/>
                </a:solidFill>
                <a:latin typeface="Arial Black" panose="020B0A04020102020204" pitchFamily="34" charset="0"/>
              </a:rPr>
              <a:t>Merci pour votre attention</a:t>
            </a:r>
          </a:p>
          <a:p>
            <a:pPr algn="ctr"/>
            <a:endParaRPr lang="fr-FR" sz="3200" dirty="0" smtClean="0">
              <a:solidFill>
                <a:srgbClr val="5AA1D8"/>
              </a:solidFill>
              <a:latin typeface="Arial Black" panose="020B0A04020102020204" pitchFamily="34" charset="0"/>
            </a:endParaRPr>
          </a:p>
          <a:p>
            <a:pPr algn="ctr"/>
            <a:endParaRPr lang="fr-FR" sz="3200" dirty="0">
              <a:solidFill>
                <a:srgbClr val="5AA1D8"/>
              </a:solidFill>
              <a:latin typeface="Arial Black" panose="020B0A04020102020204" pitchFamily="34" charset="0"/>
            </a:endParaRPr>
          </a:p>
          <a:p>
            <a:pPr algn="ctr"/>
            <a:endParaRPr lang="fr-FR" sz="3200" dirty="0">
              <a:solidFill>
                <a:srgbClr val="5AA1D8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Espace réservé du texte 3"/>
          <p:cNvSpPr txBox="1">
            <a:spLocks/>
          </p:cNvSpPr>
          <p:nvPr/>
        </p:nvSpPr>
        <p:spPr>
          <a:xfrm>
            <a:off x="3082242" y="4800260"/>
            <a:ext cx="5590006" cy="55611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dirty="0"/>
          </a:p>
        </p:txBody>
      </p:sp>
      <p:sp>
        <p:nvSpPr>
          <p:cNvPr id="6" name="Espace réservé du texte 4"/>
          <p:cNvSpPr txBox="1">
            <a:spLocks/>
          </p:cNvSpPr>
          <p:nvPr/>
        </p:nvSpPr>
        <p:spPr>
          <a:xfrm>
            <a:off x="2967937" y="3452616"/>
            <a:ext cx="5590006" cy="8826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Grouper 9"/>
          <p:cNvGrpSpPr/>
          <p:nvPr/>
        </p:nvGrpSpPr>
        <p:grpSpPr>
          <a:xfrm>
            <a:off x="3098048" y="1624689"/>
            <a:ext cx="525531" cy="171686"/>
            <a:chOff x="5391302" y="1426464"/>
            <a:chExt cx="604579" cy="197510"/>
          </a:xfrm>
          <a:solidFill>
            <a:srgbClr val="5AA1D8"/>
          </a:solidFill>
        </p:grpSpPr>
        <p:sp>
          <p:nvSpPr>
            <p:cNvPr id="8" name="Rectangle 7"/>
            <p:cNvSpPr/>
            <p:nvPr/>
          </p:nvSpPr>
          <p:spPr>
            <a:xfrm>
              <a:off x="5391302" y="1426464"/>
              <a:ext cx="95098" cy="1975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5AA1D8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5438850" y="1525218"/>
              <a:ext cx="557031" cy="9875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5AA1D8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8937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805400" y="835203"/>
            <a:ext cx="7881400" cy="5114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500" dirty="0" smtClean="0">
                <a:latin typeface="Arial Black" panose="020B0A04020102020204" pitchFamily="34" charset="0"/>
              </a:rPr>
              <a:t>La circonscription de Bresse</a:t>
            </a:r>
            <a:endParaRPr lang="fr-FR" sz="2500" dirty="0">
              <a:latin typeface="Arial Black" panose="020B0A04020102020204" pitchFamily="34" charset="0"/>
            </a:endParaRPr>
          </a:p>
        </p:txBody>
      </p:sp>
      <p:grpSp>
        <p:nvGrpSpPr>
          <p:cNvPr id="4" name="Grouper 9"/>
          <p:cNvGrpSpPr/>
          <p:nvPr/>
        </p:nvGrpSpPr>
        <p:grpSpPr>
          <a:xfrm>
            <a:off x="920089" y="663517"/>
            <a:ext cx="525531" cy="171686"/>
            <a:chOff x="5391302" y="1426464"/>
            <a:chExt cx="604579" cy="197510"/>
          </a:xfrm>
          <a:solidFill>
            <a:srgbClr val="5AA1D8"/>
          </a:solidFill>
        </p:grpSpPr>
        <p:sp>
          <p:nvSpPr>
            <p:cNvPr id="5" name="Rectangle 4"/>
            <p:cNvSpPr/>
            <p:nvPr/>
          </p:nvSpPr>
          <p:spPr>
            <a:xfrm>
              <a:off x="5391302" y="1426464"/>
              <a:ext cx="95098" cy="1975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438850" y="1525218"/>
              <a:ext cx="557031" cy="9875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7" name="Espace réservé du pied de page 4"/>
          <p:cNvSpPr txBox="1">
            <a:spLocks/>
          </p:cNvSpPr>
          <p:nvPr/>
        </p:nvSpPr>
        <p:spPr>
          <a:xfrm>
            <a:off x="3841197" y="6438713"/>
            <a:ext cx="1809268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320"/>
              </a:lnSpc>
            </a:pPr>
            <a:r>
              <a:rPr lang="fr-FR" sz="9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Réunion directeurs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C5B465-768F-472B-948C-8202AA102334}" type="slidenum">
              <a:rPr lang="fr-FR" smtClean="0"/>
              <a:t>4</a:t>
            </a:fld>
            <a:endParaRPr lang="fr-FR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82880" y="1346663"/>
            <a:ext cx="4788606" cy="509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prstClr val="black"/>
              </a:buClr>
              <a:buSzPct val="70000"/>
              <a:buFont typeface="Wingdings" panose="05000000000000000000" pitchFamily="2" charset="2"/>
              <a:buNone/>
              <a:tabLst/>
              <a:defRPr/>
            </a:pPr>
            <a:r>
              <a:rPr kumimoji="0" lang="fr-FR" altLang="fr-FR" sz="16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Inspecteur de l’éducation nationale</a:t>
            </a:r>
            <a:r>
              <a:rPr kumimoji="0" lang="fr-FR" altLang="fr-FR" sz="16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: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prstClr val="black"/>
              </a:buClr>
              <a:buSzPct val="70000"/>
              <a:buFont typeface="Wingdings" panose="05000000000000000000" pitchFamily="2" charset="2"/>
              <a:buNone/>
              <a:tabLst/>
              <a:defRPr/>
            </a:pPr>
            <a:r>
              <a:rPr kumimoji="0" lang="fr-FR" alt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Jean-Luc LIONS</a:t>
            </a:r>
            <a:endParaRPr kumimoji="0" lang="fr-FR" altLang="fr-FR" sz="16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prstClr val="black"/>
              </a:buClr>
              <a:buSzPct val="70000"/>
              <a:buFont typeface="Wingdings" panose="05000000000000000000" pitchFamily="2" charset="2"/>
              <a:buNone/>
              <a:tabLst/>
              <a:defRPr/>
            </a:pPr>
            <a:r>
              <a:rPr kumimoji="0" lang="fr-FR" altLang="fr-FR" sz="16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Secrétaire :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prstClr val="black"/>
              </a:buClr>
              <a:buSzPct val="70000"/>
              <a:buFont typeface="Wingdings" panose="05000000000000000000" pitchFamily="2" charset="2"/>
              <a:buNone/>
              <a:tabLst/>
              <a:defRPr/>
            </a:pPr>
            <a:r>
              <a:rPr kumimoji="0" lang="fr-FR" altLang="fr-FR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Madame </a:t>
            </a:r>
            <a:r>
              <a:rPr lang="fr-FR" altLang="fr-FR" sz="1600" b="1" dirty="0" smtClean="0">
                <a:solidFill>
                  <a:srgbClr val="4454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FONTAINE Marie-Christine</a:t>
            </a:r>
            <a:endParaRPr kumimoji="0" lang="fr-FR" altLang="fr-FR" sz="1600" b="1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prstClr val="black"/>
              </a:buClr>
              <a:buSzPct val="70000"/>
              <a:buFont typeface="Wingdings" panose="05000000000000000000" pitchFamily="2" charset="2"/>
              <a:buNone/>
              <a:tabLst/>
              <a:defRPr/>
            </a:pPr>
            <a:r>
              <a:rPr kumimoji="0" lang="fr-FR" alt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Tel : 04 74 25 92 68 </a:t>
            </a:r>
            <a:endParaRPr kumimoji="0" lang="fr-FR" altLang="fr-FR" sz="16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prstClr val="black"/>
              </a:buClr>
              <a:buSzPct val="70000"/>
              <a:buFont typeface="Wingdings" panose="05000000000000000000" pitchFamily="2" charset="2"/>
              <a:buNone/>
              <a:tabLst/>
              <a:defRPr/>
            </a:pPr>
            <a:r>
              <a:rPr kumimoji="0" lang="fr-FR" alt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Mail </a:t>
            </a:r>
            <a:r>
              <a:rPr kumimoji="0" lang="fr-FR" altLang="fr-FR" sz="16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</a:t>
            </a:r>
            <a:r>
              <a:rPr kumimoji="0" lang="fr-FR" alt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hlinkClick r:id="rId2"/>
              </a:rPr>
              <a:t>ce.0010062m@ac-lyon.fr</a:t>
            </a:r>
            <a:endParaRPr kumimoji="0" lang="fr-FR" altLang="fr-FR" sz="1600" b="0" i="0" u="none" strike="noStrike" kern="1200" cap="none" spc="0" normalizeH="0" baseline="0" noProof="0" dirty="0" smtClean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prstClr val="black"/>
              </a:buClr>
              <a:buSzPct val="70000"/>
              <a:buFont typeface="Wingdings" panose="05000000000000000000" pitchFamily="2" charset="2"/>
              <a:buNone/>
              <a:tabLst/>
              <a:defRPr/>
            </a:pPr>
            <a:endParaRPr kumimoji="0" lang="fr-FR" altLang="fr-FR" sz="11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prstClr val="black"/>
              </a:buClr>
              <a:buSzPct val="70000"/>
              <a:buFont typeface="Wingdings" panose="05000000000000000000" pitchFamily="2" charset="2"/>
              <a:buNone/>
              <a:tabLst/>
              <a:defRPr/>
            </a:pPr>
            <a:r>
              <a:rPr kumimoji="0" lang="fr-FR" altLang="fr-FR" sz="16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Conseillers pédagogiques : </a:t>
            </a:r>
            <a:endParaRPr kumimoji="0" lang="fr-FR" altLang="fr-FR" sz="1600" b="1" i="0" u="none" strike="noStrike" kern="1200" cap="none" spc="0" normalizeH="0" baseline="0" noProof="0" dirty="0" smtClean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prstClr val="black"/>
              </a:buClr>
              <a:buSzPct val="70000"/>
              <a:buFont typeface="Wingdings" panose="05000000000000000000" pitchFamily="2" charset="2"/>
              <a:buNone/>
              <a:tabLst/>
              <a:defRPr/>
            </a:pPr>
            <a:r>
              <a:rPr kumimoji="0" lang="fr-FR" altLang="fr-FR" sz="16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Olivier ROBIN </a:t>
            </a:r>
            <a:r>
              <a:rPr kumimoji="0" lang="fr-FR" altLang="fr-FR" sz="14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</a:t>
            </a:r>
            <a:r>
              <a:rPr kumimoji="0" lang="fr-FR" altLang="fr-FR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hlinkClick r:id="rId3"/>
              </a:rPr>
              <a:t>olivier.robin@ac-lyon.f</a:t>
            </a:r>
            <a:endParaRPr kumimoji="0" lang="fr-FR" altLang="fr-FR" sz="1400" b="1" i="0" u="none" strike="noStrike" kern="1200" cap="none" spc="0" normalizeH="0" baseline="0" noProof="0" dirty="0" smtClean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prstClr val="black"/>
              </a:buClr>
              <a:buSzPct val="70000"/>
              <a:buFont typeface="Wingdings" panose="05000000000000000000" pitchFamily="2" charset="2"/>
              <a:buNone/>
              <a:tabLst/>
              <a:defRPr/>
            </a:pPr>
            <a:r>
              <a:rPr kumimoji="0" lang="fr-FR" altLang="fr-FR" sz="16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Raphaël DAUBOURG : </a:t>
            </a:r>
            <a:r>
              <a:rPr kumimoji="0" lang="fr-FR" altLang="fr-FR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hlinkClick r:id="rId4"/>
              </a:rPr>
              <a:t>raphael.daubourg@ac-lyon.fr</a:t>
            </a:r>
            <a:endParaRPr kumimoji="0" lang="fr-FR" altLang="fr-FR" sz="1400" b="1" i="0" u="none" strike="noStrike" kern="1200" cap="none" spc="0" normalizeH="0" baseline="0" noProof="0" dirty="0" smtClean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prstClr val="black"/>
              </a:buClr>
              <a:buSzPct val="70000"/>
              <a:buFont typeface="Wingdings" panose="05000000000000000000" pitchFamily="2" charset="2"/>
              <a:buNone/>
              <a:tabLst/>
              <a:defRPr/>
            </a:pPr>
            <a:r>
              <a:rPr lang="fr-FR" altLang="fr-FR" sz="1600" b="1" dirty="0" smtClean="0">
                <a:solidFill>
                  <a:srgbClr val="4454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David ALLINIEU</a:t>
            </a:r>
            <a:r>
              <a:rPr kumimoji="0" lang="fr-FR" altLang="fr-FR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altLang="fr-FR" sz="16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</a:t>
            </a:r>
            <a:r>
              <a:rPr kumimoji="0" lang="fr-FR" altLang="fr-FR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hlinkClick r:id="rId5"/>
              </a:rPr>
              <a:t>ctice.0010062m@ac-lyon.fr</a:t>
            </a:r>
            <a:endParaRPr kumimoji="0" lang="fr-FR" altLang="fr-FR" sz="1400" b="1" i="0" u="none" strike="noStrike" kern="1200" cap="none" spc="0" normalizeH="0" baseline="0" noProof="0" dirty="0" smtClean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prstClr val="black"/>
              </a:buClr>
              <a:buSzPct val="70000"/>
              <a:buFont typeface="Wingdings" panose="05000000000000000000" pitchFamily="2" charset="2"/>
              <a:buNone/>
              <a:tabLst/>
              <a:defRPr/>
            </a:pPr>
            <a:endParaRPr lang="fr-FR" altLang="fr-FR" sz="800" b="1" dirty="0">
              <a:solidFill>
                <a:srgbClr val="44546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prstClr val="black"/>
              </a:buClr>
              <a:buSzPct val="70000"/>
              <a:buFont typeface="Wingdings" panose="05000000000000000000" pitchFamily="2" charset="2"/>
              <a:buNone/>
              <a:tabLst/>
              <a:defRPr/>
            </a:pPr>
            <a:r>
              <a:rPr kumimoji="0" lang="fr-FR" altLang="fr-FR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LE RASED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prstClr val="black"/>
              </a:buClr>
              <a:buSzPct val="70000"/>
              <a:buFont typeface="Wingdings" panose="05000000000000000000" pitchFamily="2" charset="2"/>
              <a:buNone/>
              <a:tabLst/>
              <a:defRPr/>
            </a:pPr>
            <a:r>
              <a:rPr lang="fr-FR" altLang="fr-FR" sz="1400" b="1" dirty="0" smtClean="0">
                <a:solidFill>
                  <a:srgbClr val="4454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psychologues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prstClr val="black"/>
              </a:buClr>
              <a:buSzPct val="70000"/>
              <a:buFont typeface="Wingdings" panose="05000000000000000000" pitchFamily="2" charset="2"/>
              <a:buNone/>
              <a:tabLst/>
              <a:defRPr/>
            </a:pPr>
            <a:r>
              <a:rPr kumimoji="0" lang="fr-FR" altLang="fr-FR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kumimoji="0" lang="fr-FR" altLang="fr-FR" sz="1400" b="1" i="0" u="none" strike="noStrike" kern="1200" cap="none" spc="0" normalizeH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enseignants spécialisés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prstClr val="black"/>
              </a:buClr>
              <a:buSzPct val="70000"/>
              <a:buFont typeface="Wingdings" panose="05000000000000000000" pitchFamily="2" charset="2"/>
              <a:buNone/>
              <a:tabLst/>
              <a:defRPr/>
            </a:pPr>
            <a:endParaRPr kumimoji="0" lang="fr-FR" altLang="fr-FR" sz="800" b="1" i="0" u="none" strike="noStrike" kern="1200" cap="none" spc="0" normalizeH="0" noProof="0" dirty="0" smtClean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prstClr val="black"/>
              </a:buClr>
              <a:buSzPct val="70000"/>
              <a:buFont typeface="Wingdings" panose="05000000000000000000" pitchFamily="2" charset="2"/>
              <a:buNone/>
              <a:tabLst/>
              <a:defRPr/>
            </a:pPr>
            <a:r>
              <a:rPr lang="fr-FR" altLang="fr-FR" sz="1400" b="1" dirty="0" smtClean="0">
                <a:solidFill>
                  <a:srgbClr val="4454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Enseignantes référentes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prstClr val="black"/>
              </a:buClr>
              <a:buSzPct val="70000"/>
              <a:buFont typeface="Wingdings" panose="05000000000000000000" pitchFamily="2" charset="2"/>
              <a:buNone/>
              <a:tabLst/>
              <a:defRPr/>
            </a:pPr>
            <a:r>
              <a:rPr kumimoji="0" lang="fr-FR" altLang="fr-FR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Mme</a:t>
            </a:r>
            <a:r>
              <a:rPr kumimoji="0" lang="fr-FR" altLang="fr-FR" sz="1400" b="1" i="0" u="none" strike="noStrike" kern="1200" cap="none" spc="0" normalizeH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JEANNEZ - Mme MEALHIE</a:t>
            </a:r>
            <a:endParaRPr kumimoji="0" lang="fr-FR" altLang="fr-FR" sz="1400" b="1" i="0" u="none" strike="noStrike" kern="1200" cap="none" spc="0" normalizeH="0" baseline="0" noProof="0" dirty="0" smtClean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lvl="0" indent="0" algn="ctr" defTabSz="914400">
              <a:spcBef>
                <a:spcPts val="0"/>
              </a:spcBef>
              <a:buClrTx/>
              <a:buSzTx/>
              <a:buNone/>
              <a:defRPr/>
            </a:pPr>
            <a:r>
              <a:rPr lang="fr-FR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Site internet de la circonscription : </a:t>
            </a:r>
          </a:p>
          <a:p>
            <a:pPr marL="0" lvl="0" indent="0" algn="ctr" defTabSz="914400">
              <a:spcBef>
                <a:spcPts val="0"/>
              </a:spcBef>
              <a:buClrTx/>
              <a:buSzTx/>
              <a:buNone/>
              <a:defRPr/>
            </a:pPr>
            <a:r>
              <a:rPr lang="fr-FR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http://www2.ac-lyon.fr/etab/ien/ain/bresse</a:t>
            </a:r>
            <a:endParaRPr kumimoji="0" lang="fr-FR" altLang="fr-FR" sz="16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189252" y="1435177"/>
            <a:ext cx="3670479" cy="2031325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Horaires d’ouverture du secrétariat 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Lundi, mardi, </a:t>
            </a: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jeudi, vendredi </a:t>
            </a: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7h45</a:t>
            </a:r>
            <a:r>
              <a:rPr lang="fr-F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12h15</a:t>
            </a: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– 13h30/17h00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Mercredi 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7h45 / 12h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5189251" y="3499480"/>
            <a:ext cx="3670479" cy="2585323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Nb communes </a:t>
            </a: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45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Nb écoles </a:t>
            </a: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49 publiques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 privées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secteurs de collège </a:t>
            </a: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7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Bâgé – Coligny – Montrevel –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Pont de Vaux – Saint-Trivier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Macon – Bourg en Bresse</a:t>
            </a:r>
          </a:p>
        </p:txBody>
      </p:sp>
    </p:spTree>
    <p:extLst>
      <p:ext uri="{BB962C8B-B14F-4D97-AF65-F5344CB8AC3E}">
        <p14:creationId xmlns:p14="http://schemas.microsoft.com/office/powerpoint/2010/main" val="146259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873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2967937" y="1915588"/>
            <a:ext cx="5590311" cy="141781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fr-FR" sz="3200" dirty="0" smtClean="0">
              <a:solidFill>
                <a:srgbClr val="5AA1D8"/>
              </a:solidFill>
              <a:latin typeface="Arial Black" panose="020B0A04020102020204" pitchFamily="34" charset="0"/>
            </a:endParaRPr>
          </a:p>
          <a:p>
            <a:pPr algn="ctr"/>
            <a:r>
              <a:rPr lang="fr-FR" sz="3200" dirty="0" smtClean="0">
                <a:solidFill>
                  <a:srgbClr val="5AA1D8"/>
                </a:solidFill>
                <a:latin typeface="Arial Black" panose="020B0A04020102020204" pitchFamily="34" charset="0"/>
              </a:rPr>
              <a:t>Le RASED</a:t>
            </a:r>
            <a:endParaRPr lang="fr-FR" sz="3200" dirty="0">
              <a:solidFill>
                <a:srgbClr val="5AA1D8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Espace réservé du texte 3"/>
          <p:cNvSpPr txBox="1">
            <a:spLocks/>
          </p:cNvSpPr>
          <p:nvPr/>
        </p:nvSpPr>
        <p:spPr>
          <a:xfrm>
            <a:off x="2967937" y="4783634"/>
            <a:ext cx="5590006" cy="55611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dirty="0"/>
          </a:p>
        </p:txBody>
      </p:sp>
      <p:sp>
        <p:nvSpPr>
          <p:cNvPr id="6" name="Espace réservé du texte 4"/>
          <p:cNvSpPr txBox="1">
            <a:spLocks/>
          </p:cNvSpPr>
          <p:nvPr/>
        </p:nvSpPr>
        <p:spPr>
          <a:xfrm>
            <a:off x="2759825" y="3452616"/>
            <a:ext cx="5798118" cy="133101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  <a:hlinkClick r:id="rId2" action="ppaction://hlinkfile"/>
              </a:rPr>
              <a:t>Plaquette RASED</a:t>
            </a:r>
            <a:endParaRPr lang="fr-F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  <a:hlinkClick r:id="rId3" action="ppaction://hlinkfile"/>
              </a:rPr>
              <a:t>Cadre d’intervention et de travail RASED / école</a:t>
            </a:r>
            <a:endParaRPr lang="fr-F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  <a:hlinkClick r:id="rId4" action="ppaction://hlinkfile"/>
              </a:rPr>
              <a:t>Demande d’aide RASED</a:t>
            </a:r>
            <a:endParaRPr lang="fr-F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fr-F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fr-F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Grouper 9"/>
          <p:cNvGrpSpPr/>
          <p:nvPr/>
        </p:nvGrpSpPr>
        <p:grpSpPr>
          <a:xfrm>
            <a:off x="3098048" y="1624689"/>
            <a:ext cx="525531" cy="171686"/>
            <a:chOff x="5391302" y="1426464"/>
            <a:chExt cx="604579" cy="197510"/>
          </a:xfrm>
          <a:solidFill>
            <a:srgbClr val="5AA1D8"/>
          </a:solidFill>
        </p:grpSpPr>
        <p:sp>
          <p:nvSpPr>
            <p:cNvPr id="8" name="Rectangle 7"/>
            <p:cNvSpPr/>
            <p:nvPr/>
          </p:nvSpPr>
          <p:spPr>
            <a:xfrm>
              <a:off x="5391302" y="1426464"/>
              <a:ext cx="95098" cy="1975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5AA1D8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5438850" y="1525218"/>
              <a:ext cx="557031" cy="9875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5AA1D8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4062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3"/>
          <p:cNvSpPr txBox="1">
            <a:spLocks/>
          </p:cNvSpPr>
          <p:nvPr/>
        </p:nvSpPr>
        <p:spPr>
          <a:xfrm>
            <a:off x="804863" y="749359"/>
            <a:ext cx="7881937" cy="593889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Difficulté(s) constatée(s) par l’enseignant</a:t>
            </a:r>
            <a:endParaRPr lang="fr-F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ouper 9"/>
          <p:cNvGrpSpPr/>
          <p:nvPr/>
        </p:nvGrpSpPr>
        <p:grpSpPr>
          <a:xfrm>
            <a:off x="920089" y="663517"/>
            <a:ext cx="525531" cy="171686"/>
            <a:chOff x="5391302" y="1426464"/>
            <a:chExt cx="604579" cy="197510"/>
          </a:xfrm>
          <a:solidFill>
            <a:srgbClr val="5AA1D8"/>
          </a:solidFill>
        </p:grpSpPr>
        <p:sp>
          <p:nvSpPr>
            <p:cNvPr id="5" name="Rectangle 4"/>
            <p:cNvSpPr/>
            <p:nvPr/>
          </p:nvSpPr>
          <p:spPr>
            <a:xfrm>
              <a:off x="5391302" y="1426464"/>
              <a:ext cx="95098" cy="1975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438850" y="1525218"/>
              <a:ext cx="557031" cy="9875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7" name="Espace réservé du pied de page 4"/>
          <p:cNvSpPr txBox="1">
            <a:spLocks/>
          </p:cNvSpPr>
          <p:nvPr/>
        </p:nvSpPr>
        <p:spPr>
          <a:xfrm>
            <a:off x="3841197" y="6438615"/>
            <a:ext cx="1809268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320"/>
              </a:lnSpc>
            </a:pPr>
            <a:r>
              <a:rPr lang="fr-F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Réunion directeurs</a:t>
            </a:r>
            <a:endParaRPr lang="fr-FR" sz="900" b="0" i="0" dirty="0" smtClean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C5B465-768F-472B-948C-8202AA102334}" type="slidenum">
              <a:rPr lang="fr-FR" smtClean="0"/>
              <a:t>6</a:t>
            </a:fld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1203520" y="1390094"/>
            <a:ext cx="3192088" cy="52322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Dialogue entre enseignants : conseil des maîtres, conseil de cycle</a:t>
            </a:r>
            <a:endParaRPr lang="fr-F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960872" y="1385072"/>
            <a:ext cx="3050771" cy="523220"/>
          </a:xfrm>
          <a:prstGeom prst="rect">
            <a:avLst/>
          </a:prstGeom>
          <a:noFill/>
          <a:ln w="12700">
            <a:solidFill>
              <a:srgbClr val="5AA1D8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Rencontre et dialogue :</a:t>
            </a:r>
          </a:p>
          <a:p>
            <a:pPr algn="ctr"/>
            <a:r>
              <a:rPr lang="fr-F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famille / enseignant</a:t>
            </a:r>
            <a:endParaRPr lang="fr-F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1271847" y="2222800"/>
            <a:ext cx="6583680" cy="1322157"/>
          </a:xfrm>
          <a:prstGeom prst="rect">
            <a:avLst/>
          </a:prstGeom>
          <a:noFill/>
          <a:ln w="12700">
            <a:solidFill>
              <a:srgbClr val="5AA1D8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4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Recherche d’une solution pédagogique</a:t>
            </a:r>
            <a:r>
              <a:rPr lang="fr-F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avec l’aide </a:t>
            </a:r>
            <a:r>
              <a:rPr lang="fr-FR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des </a:t>
            </a:r>
            <a:r>
              <a:rPr lang="fr-F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conseillers </a:t>
            </a:r>
            <a:r>
              <a:rPr lang="fr-FR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pédagogiques, des </a:t>
            </a:r>
            <a:r>
              <a:rPr lang="fr-F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intervenants de l’école  </a:t>
            </a:r>
            <a:r>
              <a:rPr lang="fr-FR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 </a:t>
            </a:r>
            <a:r>
              <a:rPr lang="fr-F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Rased</a:t>
            </a:r>
            <a:endParaRPr lang="fr-F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4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Dans la classe, le cycle, l’école</a:t>
            </a:r>
            <a:r>
              <a:rPr lang="fr-F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:       </a:t>
            </a:r>
            <a:endParaRPr lang="fr-F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Ateliers différenciés   </a:t>
            </a:r>
            <a:r>
              <a:rPr lang="fr-FR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</a:t>
            </a:r>
            <a:r>
              <a:rPr lang="fr-FR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Décloisonnement   </a:t>
            </a:r>
            <a:r>
              <a:rPr lang="fr-FR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PPRE</a:t>
            </a:r>
            <a:endParaRPr lang="fr-F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271847" y="3835736"/>
            <a:ext cx="6616931" cy="307777"/>
          </a:xfrm>
          <a:prstGeom prst="rect">
            <a:avLst/>
          </a:prstGeom>
          <a:noFill/>
          <a:ln w="12700">
            <a:solidFill>
              <a:srgbClr val="5AA1D8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 la difficulté persiste :  Demande d’aide au RASED </a:t>
            </a:r>
            <a:endParaRPr lang="fr-F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2069869" y="4408043"/>
            <a:ext cx="5228705" cy="307777"/>
          </a:xfrm>
          <a:prstGeom prst="rect">
            <a:avLst/>
          </a:prstGeom>
          <a:noFill/>
          <a:ln w="12700">
            <a:solidFill>
              <a:srgbClr val="5AA1D8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Analyse de la situation en synthèse par le réseau</a:t>
            </a:r>
            <a:endParaRPr lang="fr-F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3125585" y="4949713"/>
            <a:ext cx="3217202" cy="307777"/>
          </a:xfrm>
          <a:prstGeom prst="rect">
            <a:avLst/>
          </a:prstGeom>
          <a:noFill/>
          <a:ln w="12700">
            <a:solidFill>
              <a:srgbClr val="5AA1D8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Rencontre enseignants  / RASED</a:t>
            </a:r>
            <a:endParaRPr lang="fr-F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432261" y="5561274"/>
            <a:ext cx="3408935" cy="738664"/>
          </a:xfrm>
          <a:prstGeom prst="rect">
            <a:avLst/>
          </a:prstGeom>
          <a:noFill/>
          <a:ln w="12700">
            <a:solidFill>
              <a:srgbClr val="5AA1D8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Aide psychologique entretien parents enfant suivi psychologique –bilan psychologique dossier MDPH</a:t>
            </a:r>
            <a:endParaRPr lang="fr-F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4194128" y="5561274"/>
            <a:ext cx="2069869" cy="523220"/>
          </a:xfrm>
          <a:prstGeom prst="rect">
            <a:avLst/>
          </a:prstGeom>
          <a:noFill/>
          <a:ln w="12700">
            <a:solidFill>
              <a:srgbClr val="5AA1D8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Aide spécialisée individuelle ou en classe</a:t>
            </a:r>
            <a:endParaRPr lang="fr-F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6691745" y="5652655"/>
            <a:ext cx="1596044" cy="523220"/>
          </a:xfrm>
          <a:prstGeom prst="rect">
            <a:avLst/>
          </a:prstGeom>
          <a:noFill/>
          <a:ln w="12700">
            <a:solidFill>
              <a:srgbClr val="5AA1D8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Consultation extérieure à l’école</a:t>
            </a:r>
            <a:endParaRPr lang="fr-F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1" name="Connecteur droit avec flèche 20"/>
          <p:cNvCxnSpPr/>
          <p:nvPr/>
        </p:nvCxnSpPr>
        <p:spPr>
          <a:xfrm flipH="1">
            <a:off x="2787452" y="1076377"/>
            <a:ext cx="1596044" cy="309439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>
            <a:endCxn id="11" idx="0"/>
          </p:cNvCxnSpPr>
          <p:nvPr/>
        </p:nvCxnSpPr>
        <p:spPr>
          <a:xfrm>
            <a:off x="4340662" y="1068410"/>
            <a:ext cx="2145596" cy="31666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>
            <a:stCxn id="10" idx="2"/>
          </p:cNvCxnSpPr>
          <p:nvPr/>
        </p:nvCxnSpPr>
        <p:spPr>
          <a:xfrm>
            <a:off x="2799564" y="1913314"/>
            <a:ext cx="0" cy="30377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en angle 28"/>
          <p:cNvCxnSpPr>
            <a:stCxn id="11" idx="2"/>
          </p:cNvCxnSpPr>
          <p:nvPr/>
        </p:nvCxnSpPr>
        <p:spPr>
          <a:xfrm rot="16200000" flipH="1">
            <a:off x="6334852" y="2059698"/>
            <a:ext cx="308794" cy="5982"/>
          </a:xfrm>
          <a:prstGeom prst="bentConnector3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>
            <a:stCxn id="13" idx="2"/>
            <a:endCxn id="14" idx="0"/>
          </p:cNvCxnSpPr>
          <p:nvPr/>
        </p:nvCxnSpPr>
        <p:spPr>
          <a:xfrm>
            <a:off x="4563687" y="3544957"/>
            <a:ext cx="16626" cy="290779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avec flèche 35"/>
          <p:cNvCxnSpPr>
            <a:stCxn id="14" idx="2"/>
          </p:cNvCxnSpPr>
          <p:nvPr/>
        </p:nvCxnSpPr>
        <p:spPr>
          <a:xfrm flipH="1">
            <a:off x="4563687" y="4143513"/>
            <a:ext cx="16626" cy="290779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avec flèche 44"/>
          <p:cNvCxnSpPr>
            <a:stCxn id="15" idx="2"/>
            <a:endCxn id="16" idx="0"/>
          </p:cNvCxnSpPr>
          <p:nvPr/>
        </p:nvCxnSpPr>
        <p:spPr>
          <a:xfrm>
            <a:off x="4684222" y="4715820"/>
            <a:ext cx="49964" cy="233893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/>
          <p:cNvCxnSpPr>
            <a:endCxn id="17" idx="0"/>
          </p:cNvCxnSpPr>
          <p:nvPr/>
        </p:nvCxnSpPr>
        <p:spPr>
          <a:xfrm flipH="1">
            <a:off x="2136729" y="5231241"/>
            <a:ext cx="988856" cy="330033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avec flèche 50"/>
          <p:cNvCxnSpPr>
            <a:stCxn id="16" idx="2"/>
          </p:cNvCxnSpPr>
          <p:nvPr/>
        </p:nvCxnSpPr>
        <p:spPr>
          <a:xfrm>
            <a:off x="4734186" y="5257490"/>
            <a:ext cx="0" cy="33003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droit avec flèche 65"/>
          <p:cNvCxnSpPr>
            <a:endCxn id="19" idx="0"/>
          </p:cNvCxnSpPr>
          <p:nvPr/>
        </p:nvCxnSpPr>
        <p:spPr>
          <a:xfrm>
            <a:off x="6342787" y="5257490"/>
            <a:ext cx="1146980" cy="395165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8959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2967937" y="1915588"/>
            <a:ext cx="5590311" cy="141781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fr-FR" sz="3200" dirty="0" smtClean="0">
              <a:solidFill>
                <a:srgbClr val="5AA1D8"/>
              </a:solidFill>
              <a:latin typeface="Arial Black" panose="020B0A04020102020204" pitchFamily="34" charset="0"/>
            </a:endParaRPr>
          </a:p>
          <a:p>
            <a:pPr algn="ctr"/>
            <a:r>
              <a:rPr lang="fr-FR" sz="3200" dirty="0" smtClean="0">
                <a:solidFill>
                  <a:srgbClr val="5AA1D8"/>
                </a:solidFill>
                <a:latin typeface="Arial Black" panose="020B0A04020102020204" pitchFamily="34" charset="0"/>
              </a:rPr>
              <a:t>Le contexte sanitaire</a:t>
            </a:r>
          </a:p>
          <a:p>
            <a:endParaRPr lang="fr-FR" sz="3200" dirty="0">
              <a:solidFill>
                <a:srgbClr val="5AA1D8"/>
              </a:solidFill>
              <a:latin typeface="Arial Black" panose="020B0A04020102020204" pitchFamily="34" charset="0"/>
            </a:endParaRPr>
          </a:p>
          <a:p>
            <a:endParaRPr lang="fr-FR" sz="3200" dirty="0">
              <a:solidFill>
                <a:srgbClr val="5AA1D8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Espace réservé du texte 3"/>
          <p:cNvSpPr txBox="1">
            <a:spLocks/>
          </p:cNvSpPr>
          <p:nvPr/>
        </p:nvSpPr>
        <p:spPr>
          <a:xfrm>
            <a:off x="2967937" y="4783634"/>
            <a:ext cx="5590006" cy="55611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dirty="0"/>
          </a:p>
        </p:txBody>
      </p:sp>
      <p:grpSp>
        <p:nvGrpSpPr>
          <p:cNvPr id="7" name="Grouper 9"/>
          <p:cNvGrpSpPr/>
          <p:nvPr/>
        </p:nvGrpSpPr>
        <p:grpSpPr>
          <a:xfrm>
            <a:off x="3098048" y="1624689"/>
            <a:ext cx="525531" cy="171686"/>
            <a:chOff x="5391302" y="1426464"/>
            <a:chExt cx="604579" cy="197510"/>
          </a:xfrm>
          <a:solidFill>
            <a:srgbClr val="5AA1D8"/>
          </a:solidFill>
        </p:grpSpPr>
        <p:sp>
          <p:nvSpPr>
            <p:cNvPr id="8" name="Rectangle 7"/>
            <p:cNvSpPr/>
            <p:nvPr/>
          </p:nvSpPr>
          <p:spPr>
            <a:xfrm>
              <a:off x="5391302" y="1426464"/>
              <a:ext cx="95098" cy="1975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5AA1D8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5438850" y="1525218"/>
              <a:ext cx="557031" cy="9875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5AA1D8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8951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805131" y="992164"/>
            <a:ext cx="7881400" cy="58390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2500" dirty="0">
              <a:latin typeface="Arial Black" panose="020B0A04020102020204" pitchFamily="34" charset="0"/>
            </a:endParaRPr>
          </a:p>
        </p:txBody>
      </p:sp>
      <p:grpSp>
        <p:nvGrpSpPr>
          <p:cNvPr id="4" name="Grouper 9"/>
          <p:cNvGrpSpPr/>
          <p:nvPr/>
        </p:nvGrpSpPr>
        <p:grpSpPr>
          <a:xfrm>
            <a:off x="920089" y="663517"/>
            <a:ext cx="525531" cy="171686"/>
            <a:chOff x="5391302" y="1426464"/>
            <a:chExt cx="604579" cy="197510"/>
          </a:xfrm>
          <a:solidFill>
            <a:srgbClr val="5AA1D8"/>
          </a:solidFill>
        </p:grpSpPr>
        <p:sp>
          <p:nvSpPr>
            <p:cNvPr id="5" name="Rectangle 4"/>
            <p:cNvSpPr/>
            <p:nvPr/>
          </p:nvSpPr>
          <p:spPr>
            <a:xfrm>
              <a:off x="5391302" y="1426464"/>
              <a:ext cx="95098" cy="1975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438850" y="1525218"/>
              <a:ext cx="557031" cy="9875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7" name="Espace réservé du pied de page 4"/>
          <p:cNvSpPr txBox="1">
            <a:spLocks/>
          </p:cNvSpPr>
          <p:nvPr/>
        </p:nvSpPr>
        <p:spPr>
          <a:xfrm>
            <a:off x="3841197" y="6438713"/>
            <a:ext cx="1809268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320"/>
              </a:lnSpc>
            </a:pPr>
            <a:r>
              <a:rPr lang="fr-F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Réunion directeurs</a:t>
            </a:r>
            <a:endParaRPr lang="fr-FR" sz="900" b="0" i="0" dirty="0" smtClean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C5B465-768F-472B-948C-8202AA102334}" type="slidenum">
              <a:rPr lang="fr-FR" smtClean="0"/>
              <a:t>8</a:t>
            </a:fld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917002" y="1660261"/>
            <a:ext cx="686085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fr-FR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7002" y="1660261"/>
            <a:ext cx="6841374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fr-FR" sz="2000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 action="ppaction://hlinkfile"/>
              </a:rPr>
              <a:t>Application du protocole sanitaire </a:t>
            </a:r>
            <a:r>
              <a:rPr lang="fr-FR" sz="20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 façon stricte et permanente</a:t>
            </a:r>
          </a:p>
          <a:p>
            <a:pPr algn="just">
              <a:spcAft>
                <a:spcPts val="0"/>
              </a:spcAft>
            </a:pPr>
            <a:endParaRPr lang="fr-FR" sz="2000" u="sng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fr-F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fr-FR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es règles sanitaires </a:t>
            </a:r>
            <a:r>
              <a:rPr lang="fr-F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s’appuient sur les grands principes suivants :</a:t>
            </a:r>
            <a:endParaRPr lang="fr-F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Recherche de la distanciation maximale</a:t>
            </a:r>
            <a:endParaRPr lang="fr-FR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Respect des gestes barrières</a:t>
            </a:r>
            <a:endParaRPr lang="fr-FR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Lavage des mains</a:t>
            </a:r>
            <a:endParaRPr lang="fr-FR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Port du masque pour tous les adultes</a:t>
            </a:r>
            <a:endParaRPr lang="fr-FR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Limitation du brassage </a:t>
            </a:r>
            <a:endParaRPr lang="fr-FR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Ventilation des locaux</a:t>
            </a:r>
            <a:endParaRPr lang="fr-FR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Nettoyage et désinfection des locaux et </a:t>
            </a:r>
            <a:r>
              <a:rPr lang="fr-FR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matériels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La </a:t>
            </a:r>
            <a:r>
              <a:rPr lang="fr-F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formation, l’information et la communication</a:t>
            </a:r>
            <a:endParaRPr lang="fr-FR" sz="2000" u="sng" dirty="0" smtClean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fr-FR" sz="2000" u="sng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fr-FR" dirty="0" smtClean="0"/>
              <a:t>   Comment prendre les décisions organisationnelles?</a:t>
            </a:r>
            <a:endParaRPr lang="fr-FR" dirty="0"/>
          </a:p>
          <a:p>
            <a:pPr algn="just"/>
            <a:endParaRPr lang="fr-FR" dirty="0"/>
          </a:p>
          <a:p>
            <a:pPr algn="just"/>
            <a:endParaRPr lang="fr-FR" dirty="0"/>
          </a:p>
          <a:p>
            <a:pPr algn="just">
              <a:spcAft>
                <a:spcPts val="0"/>
              </a:spcAft>
            </a:pPr>
            <a:endParaRPr lang="fr-F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03519" y="992164"/>
            <a:ext cx="71507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400" b="1" dirty="0" smtClean="0"/>
              <a:t>Contexte sanitaire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2686314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805131" y="992164"/>
            <a:ext cx="7881400" cy="58390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2500" dirty="0">
              <a:latin typeface="Arial Black" panose="020B0A04020102020204" pitchFamily="34" charset="0"/>
            </a:endParaRPr>
          </a:p>
        </p:txBody>
      </p:sp>
      <p:grpSp>
        <p:nvGrpSpPr>
          <p:cNvPr id="4" name="Grouper 9"/>
          <p:cNvGrpSpPr/>
          <p:nvPr/>
        </p:nvGrpSpPr>
        <p:grpSpPr>
          <a:xfrm>
            <a:off x="920089" y="663517"/>
            <a:ext cx="525531" cy="171686"/>
            <a:chOff x="5391302" y="1426464"/>
            <a:chExt cx="604579" cy="197510"/>
          </a:xfrm>
          <a:solidFill>
            <a:srgbClr val="5AA1D8"/>
          </a:solidFill>
        </p:grpSpPr>
        <p:sp>
          <p:nvSpPr>
            <p:cNvPr id="5" name="Rectangle 4"/>
            <p:cNvSpPr/>
            <p:nvPr/>
          </p:nvSpPr>
          <p:spPr>
            <a:xfrm>
              <a:off x="5391302" y="1426464"/>
              <a:ext cx="95098" cy="1975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438850" y="1525218"/>
              <a:ext cx="557031" cy="9875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7" name="Espace réservé du pied de page 4"/>
          <p:cNvSpPr txBox="1">
            <a:spLocks/>
          </p:cNvSpPr>
          <p:nvPr/>
        </p:nvSpPr>
        <p:spPr>
          <a:xfrm>
            <a:off x="3841197" y="6438713"/>
            <a:ext cx="1809268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320"/>
              </a:lnSpc>
            </a:pPr>
            <a:r>
              <a:rPr lang="fr-F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Réunion directeurs</a:t>
            </a:r>
            <a:endParaRPr lang="fr-FR" sz="900" b="0" i="0" dirty="0" smtClean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C5B465-768F-472B-948C-8202AA102334}" type="slidenum">
              <a:rPr lang="fr-FR" smtClean="0"/>
              <a:t>9</a:t>
            </a:fld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917002" y="1660261"/>
            <a:ext cx="686085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fr-FR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7002" y="1660261"/>
            <a:ext cx="6841374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 smtClean="0">
                <a:hlinkClick r:id="rId2" action="ppaction://hlinkfile"/>
              </a:rPr>
              <a:t>Lettre du Recteur</a:t>
            </a:r>
            <a:endParaRPr lang="fr-FR" dirty="0" smtClean="0"/>
          </a:p>
          <a:p>
            <a:pPr algn="just"/>
            <a:endParaRPr lang="fr-FR" dirty="0"/>
          </a:p>
          <a:p>
            <a:pPr algn="just"/>
            <a:r>
              <a:rPr lang="fr-FR" dirty="0" smtClean="0">
                <a:hlinkClick r:id="rId3" action="ppaction://hlinkfile"/>
              </a:rPr>
              <a:t>Protocole</a:t>
            </a:r>
            <a:r>
              <a:rPr lang="fr-FR" dirty="0" smtClean="0"/>
              <a:t> </a:t>
            </a:r>
          </a:p>
          <a:p>
            <a:pPr algn="just"/>
            <a:endParaRPr lang="fr-FR" dirty="0"/>
          </a:p>
          <a:p>
            <a:pPr algn="just"/>
            <a:endParaRPr lang="fr-FR" dirty="0"/>
          </a:p>
          <a:p>
            <a:pPr algn="just">
              <a:spcAft>
                <a:spcPts val="0"/>
              </a:spcAft>
            </a:pPr>
            <a:endParaRPr lang="fr-F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03519" y="992164"/>
            <a:ext cx="71507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400" b="1" dirty="0" smtClean="0"/>
              <a:t>Procédure gestion cas Covid-19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145229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1" id="{5828762F-24C2-4B03-B668-9E61EC434D8E}" vid="{BC374BB0-F166-4883-B850-AB44C8317245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Modele powerpoint 2018 DSDEN01</Template>
  <TotalTime>3182</TotalTime>
  <Words>1218</Words>
  <Application>Microsoft Office PowerPoint</Application>
  <PresentationFormat>Affichage à l'écran (4:3)</PresentationFormat>
  <Paragraphs>323</Paragraphs>
  <Slides>40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40</vt:i4>
      </vt:variant>
    </vt:vector>
  </HeadingPairs>
  <TitlesOfParts>
    <vt:vector size="50" baseType="lpstr">
      <vt:lpstr>ＭＳ Ｐゴシック</vt:lpstr>
      <vt:lpstr>Arial</vt:lpstr>
      <vt:lpstr>Arial Black</vt:lpstr>
      <vt:lpstr>Calibri</vt:lpstr>
      <vt:lpstr>Courier New</vt:lpstr>
      <vt:lpstr>Lucida Grande</vt:lpstr>
      <vt:lpstr>Symbol</vt:lpstr>
      <vt:lpstr>Times New Roman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ACADEMIE DE LYON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circo</dc:creator>
  <cp:lastModifiedBy>circo</cp:lastModifiedBy>
  <cp:revision>129</cp:revision>
  <cp:lastPrinted>2020-09-04T06:42:42Z</cp:lastPrinted>
  <dcterms:created xsi:type="dcterms:W3CDTF">2018-07-11T17:21:10Z</dcterms:created>
  <dcterms:modified xsi:type="dcterms:W3CDTF">2020-09-07T12:36:56Z</dcterms:modified>
</cp:coreProperties>
</file>